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9"/>
  </p:notesMasterIdLst>
  <p:handoutMasterIdLst>
    <p:handoutMasterId r:id="rId60"/>
  </p:handoutMasterIdLst>
  <p:sldIdLst>
    <p:sldId id="256" r:id="rId5"/>
    <p:sldId id="290" r:id="rId6"/>
    <p:sldId id="291" r:id="rId7"/>
    <p:sldId id="292" r:id="rId8"/>
    <p:sldId id="258" r:id="rId9"/>
    <p:sldId id="259" r:id="rId10"/>
    <p:sldId id="287" r:id="rId11"/>
    <p:sldId id="288" r:id="rId12"/>
    <p:sldId id="289" r:id="rId13"/>
    <p:sldId id="285" r:id="rId14"/>
    <p:sldId id="299" r:id="rId15"/>
    <p:sldId id="260" r:id="rId16"/>
    <p:sldId id="261" r:id="rId17"/>
    <p:sldId id="262" r:id="rId18"/>
    <p:sldId id="303" r:id="rId19"/>
    <p:sldId id="263" r:id="rId20"/>
    <p:sldId id="300" r:id="rId21"/>
    <p:sldId id="264" r:id="rId22"/>
    <p:sldId id="265" r:id="rId23"/>
    <p:sldId id="266" r:id="rId24"/>
    <p:sldId id="267" r:id="rId25"/>
    <p:sldId id="269" r:id="rId26"/>
    <p:sldId id="286" r:id="rId27"/>
    <p:sldId id="270" r:id="rId28"/>
    <p:sldId id="271" r:id="rId29"/>
    <p:sldId id="284" r:id="rId30"/>
    <p:sldId id="272" r:id="rId31"/>
    <p:sldId id="273" r:id="rId32"/>
    <p:sldId id="297" r:id="rId33"/>
    <p:sldId id="274" r:id="rId34"/>
    <p:sldId id="298" r:id="rId35"/>
    <p:sldId id="301" r:id="rId36"/>
    <p:sldId id="275" r:id="rId37"/>
    <p:sldId id="276" r:id="rId38"/>
    <p:sldId id="278" r:id="rId39"/>
    <p:sldId id="294" r:id="rId40"/>
    <p:sldId id="279" r:id="rId41"/>
    <p:sldId id="280" r:id="rId42"/>
    <p:sldId id="295" r:id="rId43"/>
    <p:sldId id="281" r:id="rId44"/>
    <p:sldId id="296" r:id="rId45"/>
    <p:sldId id="282" r:id="rId46"/>
    <p:sldId id="283" r:id="rId47"/>
    <p:sldId id="302" r:id="rId48"/>
    <p:sldId id="304" r:id="rId49"/>
    <p:sldId id="305" r:id="rId50"/>
    <p:sldId id="306" r:id="rId51"/>
    <p:sldId id="307" r:id="rId52"/>
    <p:sldId id="311" r:id="rId53"/>
    <p:sldId id="308" r:id="rId54"/>
    <p:sldId id="312" r:id="rId55"/>
    <p:sldId id="309" r:id="rId56"/>
    <p:sldId id="310" r:id="rId57"/>
    <p:sldId id="313"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1D1A8"/>
    <a:srgbClr val="FFFF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2948" autoAdjust="0"/>
  </p:normalViewPr>
  <p:slideViewPr>
    <p:cSldViewPr snapToGrid="0" showGuides="1">
      <p:cViewPr varScale="1">
        <p:scale>
          <a:sx n="57" d="100"/>
          <a:sy n="57" d="100"/>
        </p:scale>
        <p:origin x="-1140"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58" d="100"/>
          <a:sy n="58" d="100"/>
        </p:scale>
        <p:origin x="1974"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 /><Relationship Id="rId18" Type="http://schemas.openxmlformats.org/officeDocument/2006/relationships/slide" Target="slides/slide14.xml" /><Relationship Id="rId26" Type="http://schemas.openxmlformats.org/officeDocument/2006/relationships/slide" Target="slides/slide22.xml" /><Relationship Id="rId39" Type="http://schemas.openxmlformats.org/officeDocument/2006/relationships/slide" Target="slides/slide35.xml" /><Relationship Id="rId21" Type="http://schemas.openxmlformats.org/officeDocument/2006/relationships/slide" Target="slides/slide17.xml" /><Relationship Id="rId34" Type="http://schemas.openxmlformats.org/officeDocument/2006/relationships/slide" Target="slides/slide30.xml" /><Relationship Id="rId42" Type="http://schemas.openxmlformats.org/officeDocument/2006/relationships/slide" Target="slides/slide38.xml" /><Relationship Id="rId47" Type="http://schemas.openxmlformats.org/officeDocument/2006/relationships/slide" Target="slides/slide43.xml" /><Relationship Id="rId50" Type="http://schemas.openxmlformats.org/officeDocument/2006/relationships/slide" Target="slides/slide46.xml" /><Relationship Id="rId55" Type="http://schemas.openxmlformats.org/officeDocument/2006/relationships/slide" Target="slides/slide51.xml" /><Relationship Id="rId63" Type="http://schemas.openxmlformats.org/officeDocument/2006/relationships/theme" Target="theme/theme1.xml" /><Relationship Id="rId7" Type="http://schemas.openxmlformats.org/officeDocument/2006/relationships/slide" Target="slides/slide3.xml" /><Relationship Id="rId2" Type="http://schemas.openxmlformats.org/officeDocument/2006/relationships/customXml" Target="../customXml/item2.xml" /><Relationship Id="rId16" Type="http://schemas.openxmlformats.org/officeDocument/2006/relationships/slide" Target="slides/slide12.xml" /><Relationship Id="rId20" Type="http://schemas.openxmlformats.org/officeDocument/2006/relationships/slide" Target="slides/slide16.xml" /><Relationship Id="rId29" Type="http://schemas.openxmlformats.org/officeDocument/2006/relationships/slide" Target="slides/slide25.xml" /><Relationship Id="rId41" Type="http://schemas.openxmlformats.org/officeDocument/2006/relationships/slide" Target="slides/slide37.xml" /><Relationship Id="rId54" Type="http://schemas.openxmlformats.org/officeDocument/2006/relationships/slide" Target="slides/slide50.xml" /><Relationship Id="rId62" Type="http://schemas.openxmlformats.org/officeDocument/2006/relationships/viewProps" Target="viewProps.xml" /><Relationship Id="rId1" Type="http://schemas.openxmlformats.org/officeDocument/2006/relationships/customXml" Target="../customXml/item1.xml" /><Relationship Id="rId6" Type="http://schemas.openxmlformats.org/officeDocument/2006/relationships/slide" Target="slides/slide2.xml" /><Relationship Id="rId11" Type="http://schemas.openxmlformats.org/officeDocument/2006/relationships/slide" Target="slides/slide7.xml" /><Relationship Id="rId24" Type="http://schemas.openxmlformats.org/officeDocument/2006/relationships/slide" Target="slides/slide20.xml" /><Relationship Id="rId32" Type="http://schemas.openxmlformats.org/officeDocument/2006/relationships/slide" Target="slides/slide28.xml" /><Relationship Id="rId37" Type="http://schemas.openxmlformats.org/officeDocument/2006/relationships/slide" Target="slides/slide33.xml" /><Relationship Id="rId40" Type="http://schemas.openxmlformats.org/officeDocument/2006/relationships/slide" Target="slides/slide36.xml" /><Relationship Id="rId45" Type="http://schemas.openxmlformats.org/officeDocument/2006/relationships/slide" Target="slides/slide41.xml" /><Relationship Id="rId53" Type="http://schemas.openxmlformats.org/officeDocument/2006/relationships/slide" Target="slides/slide49.xml" /><Relationship Id="rId58" Type="http://schemas.openxmlformats.org/officeDocument/2006/relationships/slide" Target="slides/slide54.xml" /><Relationship Id="rId5" Type="http://schemas.openxmlformats.org/officeDocument/2006/relationships/slide" Target="slides/slide1.xml" /><Relationship Id="rId15" Type="http://schemas.openxmlformats.org/officeDocument/2006/relationships/slide" Target="slides/slide11.xml" /><Relationship Id="rId23" Type="http://schemas.openxmlformats.org/officeDocument/2006/relationships/slide" Target="slides/slide19.xml" /><Relationship Id="rId28" Type="http://schemas.openxmlformats.org/officeDocument/2006/relationships/slide" Target="slides/slide24.xml" /><Relationship Id="rId36" Type="http://schemas.openxmlformats.org/officeDocument/2006/relationships/slide" Target="slides/slide32.xml" /><Relationship Id="rId49" Type="http://schemas.openxmlformats.org/officeDocument/2006/relationships/slide" Target="slides/slide45.xml" /><Relationship Id="rId57" Type="http://schemas.openxmlformats.org/officeDocument/2006/relationships/slide" Target="slides/slide53.xml" /><Relationship Id="rId61" Type="http://schemas.openxmlformats.org/officeDocument/2006/relationships/presProps" Target="presProps.xml" /><Relationship Id="rId10" Type="http://schemas.openxmlformats.org/officeDocument/2006/relationships/slide" Target="slides/slide6.xml" /><Relationship Id="rId19" Type="http://schemas.openxmlformats.org/officeDocument/2006/relationships/slide" Target="slides/slide15.xml" /><Relationship Id="rId31" Type="http://schemas.openxmlformats.org/officeDocument/2006/relationships/slide" Target="slides/slide27.xml" /><Relationship Id="rId44" Type="http://schemas.openxmlformats.org/officeDocument/2006/relationships/slide" Target="slides/slide40.xml" /><Relationship Id="rId52" Type="http://schemas.openxmlformats.org/officeDocument/2006/relationships/slide" Target="slides/slide48.xml" /><Relationship Id="rId60" Type="http://schemas.openxmlformats.org/officeDocument/2006/relationships/handoutMaster" Target="handoutMasters/handoutMaster1.xml" /><Relationship Id="rId4" Type="http://schemas.openxmlformats.org/officeDocument/2006/relationships/slideMaster" Target="slideMasters/slideMaster1.xml" /><Relationship Id="rId9" Type="http://schemas.openxmlformats.org/officeDocument/2006/relationships/slide" Target="slides/slide5.xml" /><Relationship Id="rId14" Type="http://schemas.openxmlformats.org/officeDocument/2006/relationships/slide" Target="slides/slide10.xml" /><Relationship Id="rId22" Type="http://schemas.openxmlformats.org/officeDocument/2006/relationships/slide" Target="slides/slide18.xml" /><Relationship Id="rId27" Type="http://schemas.openxmlformats.org/officeDocument/2006/relationships/slide" Target="slides/slide23.xml" /><Relationship Id="rId30" Type="http://schemas.openxmlformats.org/officeDocument/2006/relationships/slide" Target="slides/slide26.xml" /><Relationship Id="rId35" Type="http://schemas.openxmlformats.org/officeDocument/2006/relationships/slide" Target="slides/slide31.xml" /><Relationship Id="rId43" Type="http://schemas.openxmlformats.org/officeDocument/2006/relationships/slide" Target="slides/slide39.xml" /><Relationship Id="rId48" Type="http://schemas.openxmlformats.org/officeDocument/2006/relationships/slide" Target="slides/slide44.xml" /><Relationship Id="rId56" Type="http://schemas.openxmlformats.org/officeDocument/2006/relationships/slide" Target="slides/slide52.xml" /><Relationship Id="rId64" Type="http://schemas.openxmlformats.org/officeDocument/2006/relationships/tableStyles" Target="tableStyles.xml" /><Relationship Id="rId8" Type="http://schemas.openxmlformats.org/officeDocument/2006/relationships/slide" Target="slides/slide4.xml" /><Relationship Id="rId51" Type="http://schemas.openxmlformats.org/officeDocument/2006/relationships/slide" Target="slides/slide47.xml" /><Relationship Id="rId3" Type="http://schemas.openxmlformats.org/officeDocument/2006/relationships/customXml" Target="../customXml/item3.xml" /><Relationship Id="rId12" Type="http://schemas.openxmlformats.org/officeDocument/2006/relationships/slide" Target="slides/slide8.xml" /><Relationship Id="rId17" Type="http://schemas.openxmlformats.org/officeDocument/2006/relationships/slide" Target="slides/slide13.xml" /><Relationship Id="rId25" Type="http://schemas.openxmlformats.org/officeDocument/2006/relationships/slide" Target="slides/slide21.xml" /><Relationship Id="rId33" Type="http://schemas.openxmlformats.org/officeDocument/2006/relationships/slide" Target="slides/slide29.xml" /><Relationship Id="rId38" Type="http://schemas.openxmlformats.org/officeDocument/2006/relationships/slide" Target="slides/slide34.xml" /><Relationship Id="rId46" Type="http://schemas.openxmlformats.org/officeDocument/2006/relationships/slide" Target="slides/slide42.xml" /><Relationship Id="rId59" Type="http://schemas.openxmlformats.org/officeDocument/2006/relationships/notesMaster" Target="notesMasters/notesMaster1.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3/1/2023</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3/1/2023</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Anchovy" TargetMode="External" /><Relationship Id="rId7" Type="http://schemas.openxmlformats.org/officeDocument/2006/relationships/hyperlink" Target="https://en.wikipedia.org/wiki/Beer_yeast" TargetMode="External" /><Relationship Id="rId2" Type="http://schemas.openxmlformats.org/officeDocument/2006/relationships/slide" Target="../slides/slide43.xml" /><Relationship Id="rId1" Type="http://schemas.openxmlformats.org/officeDocument/2006/relationships/notesMaster" Target="../notesMasters/notesMaster1.xml" /><Relationship Id="rId6" Type="http://schemas.openxmlformats.org/officeDocument/2006/relationships/hyperlink" Target="https://en.wikipedia.org/wiki/Edible_seaweed" TargetMode="External" /><Relationship Id="rId5" Type="http://schemas.openxmlformats.org/officeDocument/2006/relationships/hyperlink" Target="https://en.wikipedia.org/wiki/Edible_mushroom" TargetMode="External" /><Relationship Id="rId4" Type="http://schemas.openxmlformats.org/officeDocument/2006/relationships/hyperlink" Target="https://en.wikipedia.org/wiki/Organ_meat" TargetMode="Externa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a:p>
        </p:txBody>
      </p:sp>
    </p:spTree>
    <p:extLst>
      <p:ext uri="{BB962C8B-B14F-4D97-AF65-F5344CB8AC3E}">
        <p14:creationId xmlns:p14="http://schemas.microsoft.com/office/powerpoint/2010/main" val="2406150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200" b="0" i="0" kern="1200" dirty="0">
                <a:solidFill>
                  <a:schemeClr val="tx1"/>
                </a:solidFill>
                <a:effectLst/>
                <a:latin typeface="+mn-lt"/>
                <a:ea typeface="+mn-ea"/>
                <a:cs typeface="+mn-cs"/>
              </a:rPr>
              <a:t>Over activity of phosphoribosylpyrophosphate (PRPP) synthetase</a:t>
            </a:r>
            <a:r>
              <a:rPr lang="en-US" dirty="0"/>
              <a:t> </a:t>
            </a:r>
            <a:endParaRPr lang="en-US" sz="1200" b="0" i="0" kern="1200" dirty="0">
              <a:solidFill>
                <a:schemeClr val="tx1"/>
              </a:solidFill>
              <a:effectLst/>
              <a:latin typeface="+mn-lt"/>
              <a:ea typeface="+mn-ea"/>
              <a:cs typeface="+mn-cs"/>
            </a:endParaRPr>
          </a:p>
          <a:p>
            <a:pPr marL="228600" indent="-228600">
              <a:buFont typeface="+mj-lt"/>
              <a:buAutoNum type="arabicPeriod"/>
            </a:pPr>
            <a:r>
              <a:rPr lang="en-US" sz="1200" b="0" i="0" kern="1200" dirty="0">
                <a:solidFill>
                  <a:schemeClr val="tx1"/>
                </a:solidFill>
                <a:effectLst/>
                <a:latin typeface="+mn-lt"/>
                <a:ea typeface="+mn-ea"/>
                <a:cs typeface="+mn-cs"/>
              </a:rPr>
              <a:t>Partial deficiency of hypoxanthine–guanine phosphoribosyltransferase (HGPRT)</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(Kelley-Seegmiller syndrome)</a:t>
            </a:r>
          </a:p>
          <a:p>
            <a:pPr marL="228600" indent="-228600">
              <a:buFont typeface="+mj-lt"/>
              <a:buAutoNum type="arabicPeriod"/>
            </a:pPr>
            <a:r>
              <a:rPr lang="en-US" sz="1200" b="0" i="0" kern="1200" dirty="0">
                <a:solidFill>
                  <a:schemeClr val="tx1"/>
                </a:solidFill>
                <a:effectLst/>
                <a:latin typeface="+mn-lt"/>
                <a:ea typeface="+mn-ea"/>
                <a:cs typeface="+mn-cs"/>
              </a:rPr>
              <a:t>Complete HGPRT deficiency results in Lesch-Nyhan syndrome</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Mental retardation</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Spasticity</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Choreoathetosis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Self-mutilation</a:t>
            </a:r>
            <a:endParaRPr lang="ar-IQ" sz="1200" b="0" i="0" kern="1200" dirty="0">
              <a:solidFill>
                <a:schemeClr val="tx1"/>
              </a:solidFill>
              <a:effectLst/>
              <a:latin typeface="+mn-lt"/>
              <a:ea typeface="+mn-ea"/>
              <a:cs typeface="+mn-cs"/>
            </a:endParaRPr>
          </a:p>
          <a:p>
            <a:pPr marL="0" indent="0">
              <a:buFont typeface="+mj-lt"/>
              <a:buNone/>
            </a:pPr>
            <a:r>
              <a:rPr lang="en-US" sz="1200" b="0" i="0" kern="1200" dirty="0">
                <a:solidFill>
                  <a:schemeClr val="tx1"/>
                </a:solidFill>
                <a:effectLst/>
                <a:latin typeface="+mn-lt"/>
                <a:ea typeface="+mn-ea"/>
                <a:cs typeface="+mn-cs"/>
              </a:rPr>
              <a:t>The correlation of Alcohol consumption with hyperuricemia and gout</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Consuming over 30 to 50 g of alcohol a day (three to four beers, glasses of wine,</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or liquor shots ) </a:t>
            </a:r>
            <a:r>
              <a:rPr lang="ar-IQ" sz="1200" b="0" i="0" kern="1200" dirty="0">
                <a:solidFill>
                  <a:schemeClr val="tx1"/>
                </a:solidFill>
                <a:effectLst/>
                <a:latin typeface="+mn-lt"/>
                <a:ea typeface="+mn-ea"/>
                <a:cs typeface="+mn-cs"/>
              </a:rPr>
              <a:t>الخمور</a:t>
            </a:r>
            <a:r>
              <a:rPr lang="en-US" sz="1200" b="0" i="0" kern="1200" dirty="0">
                <a:solidFill>
                  <a:schemeClr val="tx1"/>
                </a:solidFill>
                <a:effectLst/>
                <a:latin typeface="+mn-lt"/>
                <a:ea typeface="+mn-ea"/>
                <a:cs typeface="+mn-cs"/>
              </a:rPr>
              <a:t>increases gout risk by 2 to 2.5-fold</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Alcohol consumption increases urate synthesis by</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o Accelerating the hepatic ATP catabolism</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o Lactate production</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Beer contains a substantial amount of Guanosine (Purine) and confers a &gt;2-fold</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risk of gout over liquor.</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Moderate wine consumption not increase serum urate or gout risk.</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Patient with established gout, episodic consumption of all alcohol types (wine,</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beer, and liquor) increases the risk of recurrent flare in a dose-dependent fashion</a:t>
            </a:r>
            <a:r>
              <a:rPr lang="en-US" dirty="0"/>
              <a:t> </a:t>
            </a:r>
            <a:br>
              <a:rPr lang="en-US" dirty="0"/>
            </a:br>
            <a:br>
              <a:rPr lang="ar-IQ" dirty="0"/>
            </a:br>
            <a:endParaRPr lang="ar-IQ" dirty="0"/>
          </a:p>
        </p:txBody>
      </p:sp>
      <p:sp>
        <p:nvSpPr>
          <p:cNvPr id="4" name="Slide Number Placeholder 3"/>
          <p:cNvSpPr>
            <a:spLocks noGrp="1"/>
          </p:cNvSpPr>
          <p:nvPr>
            <p:ph type="sldNum" sz="quarter" idx="10"/>
          </p:nvPr>
        </p:nvSpPr>
        <p:spPr/>
        <p:txBody>
          <a:bodyPr/>
          <a:lstStyle/>
          <a:p>
            <a:fld id="{0A3C37BE-C303-496D-B5CD-85F2937540FC}" type="slidenum">
              <a:rPr lang="ar-IQ" smtClean="0"/>
              <a:t>9</a:t>
            </a:fld>
            <a:endParaRPr lang="ar-IQ"/>
          </a:p>
        </p:txBody>
      </p:sp>
    </p:spTree>
    <p:extLst>
      <p:ext uri="{BB962C8B-B14F-4D97-AF65-F5344CB8AC3E}">
        <p14:creationId xmlns:p14="http://schemas.microsoft.com/office/powerpoint/2010/main" val="1724863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IQ" sz="1200" b="1" i="0" kern="1200" dirty="0">
                <a:solidFill>
                  <a:schemeClr val="tx1"/>
                </a:solidFill>
                <a:effectLst/>
                <a:latin typeface="+mn-lt"/>
                <a:ea typeface="+mn-ea"/>
                <a:cs typeface="+mn-cs"/>
              </a:rPr>
              <a:t>الماوري</a:t>
            </a:r>
            <a:r>
              <a:rPr lang="en-US" sz="1200" b="0" i="0" kern="1200" dirty="0">
                <a:solidFill>
                  <a:schemeClr val="tx1"/>
                </a:solidFill>
                <a:effectLst/>
                <a:latin typeface="+mn-lt"/>
                <a:ea typeface="+mn-ea"/>
                <a:cs typeface="+mn-cs"/>
              </a:rPr>
              <a:t> </a:t>
            </a:r>
            <a:r>
              <a:rPr lang="ar-IQ" sz="1200" b="0" i="0" kern="1200" dirty="0">
                <a:solidFill>
                  <a:schemeClr val="tx1"/>
                </a:solidFill>
                <a:effectLst/>
                <a:latin typeface="+mn-lt"/>
                <a:ea typeface="+mn-ea"/>
                <a:cs typeface="+mn-cs"/>
              </a:rPr>
              <a:t>هم السكان الأصليون لنيوزيلندا وجزر كوك</a:t>
            </a:r>
            <a:endParaRPr lang="ar-IQ" dirty="0"/>
          </a:p>
        </p:txBody>
      </p:sp>
      <p:sp>
        <p:nvSpPr>
          <p:cNvPr id="4" name="Slide Number Placeholder 3"/>
          <p:cNvSpPr>
            <a:spLocks noGrp="1"/>
          </p:cNvSpPr>
          <p:nvPr>
            <p:ph type="sldNum" sz="quarter" idx="10"/>
          </p:nvPr>
        </p:nvSpPr>
        <p:spPr/>
        <p:txBody>
          <a:bodyPr/>
          <a:lstStyle/>
          <a:p>
            <a:fld id="{0A3C37BE-C303-496D-B5CD-85F2937540FC}" type="slidenum">
              <a:rPr lang="ar-IQ" smtClean="0"/>
              <a:t>11</a:t>
            </a:fld>
            <a:endParaRPr lang="ar-IQ"/>
          </a:p>
        </p:txBody>
      </p:sp>
    </p:spTree>
    <p:extLst>
      <p:ext uri="{BB962C8B-B14F-4D97-AF65-F5344CB8AC3E}">
        <p14:creationId xmlns:p14="http://schemas.microsoft.com/office/powerpoint/2010/main" val="2687415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hlinkClick r:id="rId3" tooltip="Anchovy"/>
              </a:rPr>
              <a:t>anchovies</a:t>
            </a:r>
            <a:r>
              <a:rPr lang="en-US" sz="1200" b="0" i="0" kern="1200" dirty="0">
                <a:solidFill>
                  <a:schemeClr val="tx1"/>
                </a:solidFill>
                <a:effectLst/>
                <a:latin typeface="+mn-lt"/>
                <a:ea typeface="+mn-ea"/>
                <a:cs typeface="+mn-cs"/>
              </a:rPr>
              <a:t>, shrimp, </a:t>
            </a:r>
            <a:r>
              <a:rPr lang="en-US" sz="1200" b="0" i="0" u="none" strike="noStrike" kern="1200" dirty="0">
                <a:solidFill>
                  <a:schemeClr val="tx1"/>
                </a:solidFill>
                <a:effectLst/>
                <a:latin typeface="+mn-lt"/>
                <a:ea typeface="+mn-ea"/>
                <a:cs typeface="+mn-cs"/>
                <a:hlinkClick r:id="rId4" tooltip="Organ meat"/>
              </a:rPr>
              <a:t>organ meat</a:t>
            </a:r>
            <a:r>
              <a:rPr lang="en-US" sz="1200" b="0" i="0" kern="1200" dirty="0">
                <a:solidFill>
                  <a:schemeClr val="tx1"/>
                </a:solidFill>
                <a:effectLst/>
                <a:latin typeface="+mn-lt"/>
                <a:ea typeface="+mn-ea"/>
                <a:cs typeface="+mn-cs"/>
              </a:rPr>
              <a:t>, dried </a:t>
            </a:r>
            <a:r>
              <a:rPr lang="en-US" sz="1200" b="0" i="0" u="none" strike="noStrike" kern="1200" dirty="0">
                <a:solidFill>
                  <a:schemeClr val="tx1"/>
                </a:solidFill>
                <a:effectLst/>
                <a:latin typeface="+mn-lt"/>
                <a:ea typeface="+mn-ea"/>
                <a:cs typeface="+mn-cs"/>
                <a:hlinkClick r:id="rId5" tooltip="Edible mushroom"/>
              </a:rPr>
              <a:t>mushrooms</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6" tooltip="Edible seaweed"/>
              </a:rPr>
              <a:t>seaweed</a:t>
            </a:r>
            <a:r>
              <a:rPr lang="en-US" sz="1200" b="0" i="0" kern="1200" dirty="0">
                <a:solidFill>
                  <a:schemeClr val="tx1"/>
                </a:solidFill>
                <a:effectLst/>
                <a:latin typeface="+mn-lt"/>
                <a:ea typeface="+mn-ea"/>
                <a:cs typeface="+mn-cs"/>
              </a:rPr>
              <a:t>, and </a:t>
            </a:r>
            <a:r>
              <a:rPr lang="en-US" sz="1200" b="0" i="0" u="none" strike="noStrike" kern="1200" dirty="0">
                <a:solidFill>
                  <a:schemeClr val="tx1"/>
                </a:solidFill>
                <a:effectLst/>
                <a:latin typeface="+mn-lt"/>
                <a:ea typeface="+mn-ea"/>
                <a:cs typeface="+mn-cs"/>
                <a:hlinkClick r:id="rId7" tooltip="Beer yeast"/>
              </a:rPr>
              <a:t>beer yeast</a:t>
            </a:r>
            <a:r>
              <a:rPr lang="en-US" sz="1200" b="0" i="0" kern="1200" dirty="0">
                <a:solidFill>
                  <a:schemeClr val="tx1"/>
                </a:solidFill>
                <a:effectLst/>
                <a:latin typeface="+mn-lt"/>
                <a:ea typeface="+mn-ea"/>
                <a:cs typeface="+mn-cs"/>
              </a:rPr>
              <a:t>. Chicken and potatoes also appear related</a:t>
            </a:r>
            <a:endParaRPr lang="ar-IQ" dirty="0"/>
          </a:p>
        </p:txBody>
      </p:sp>
      <p:sp>
        <p:nvSpPr>
          <p:cNvPr id="4" name="Slide Number Placeholder 3"/>
          <p:cNvSpPr>
            <a:spLocks noGrp="1"/>
          </p:cNvSpPr>
          <p:nvPr>
            <p:ph type="sldNum" sz="quarter" idx="10"/>
          </p:nvPr>
        </p:nvSpPr>
        <p:spPr/>
        <p:txBody>
          <a:bodyPr/>
          <a:lstStyle/>
          <a:p>
            <a:fld id="{0A3C37BE-C303-496D-B5CD-85F2937540FC}" type="slidenum">
              <a:rPr lang="ar-IQ" smtClean="0"/>
              <a:t>43</a:t>
            </a:fld>
            <a:endParaRPr lang="ar-IQ"/>
          </a:p>
        </p:txBody>
      </p:sp>
    </p:spTree>
    <p:extLst>
      <p:ext uri="{BB962C8B-B14F-4D97-AF65-F5344CB8AC3E}">
        <p14:creationId xmlns:p14="http://schemas.microsoft.com/office/powerpoint/2010/main" val="681535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Rounded MT Bold" panose="020F0704030504030204" pitchFamily="34" charset="0"/>
              </a:rPr>
              <a:t>When the long axis of the crystal was parallel to the Z′ axis (parallel to the axis of the compensator), the color of the crystal was blue (A). When the long axis of the crystal was parallel to the X′ axis (perpendicular to the axis of the compensator), the color of the crystal was yellow.</a:t>
            </a:r>
            <a:endParaRPr lang="ar-IQ" dirty="0"/>
          </a:p>
        </p:txBody>
      </p:sp>
      <p:sp>
        <p:nvSpPr>
          <p:cNvPr id="4" name="Slide Number Placeholder 3"/>
          <p:cNvSpPr>
            <a:spLocks noGrp="1"/>
          </p:cNvSpPr>
          <p:nvPr>
            <p:ph type="sldNum" sz="quarter" idx="10"/>
          </p:nvPr>
        </p:nvSpPr>
        <p:spPr/>
        <p:txBody>
          <a:bodyPr/>
          <a:lstStyle/>
          <a:p>
            <a:fld id="{0A3C37BE-C303-496D-B5CD-85F2937540FC}" type="slidenum">
              <a:rPr lang="ar-IQ" smtClean="0"/>
              <a:t>51</a:t>
            </a:fld>
            <a:endParaRPr lang="ar-IQ"/>
          </a:p>
        </p:txBody>
      </p:sp>
    </p:spTree>
    <p:extLst>
      <p:ext uri="{BB962C8B-B14F-4D97-AF65-F5344CB8AC3E}">
        <p14:creationId xmlns:p14="http://schemas.microsoft.com/office/powerpoint/2010/main" val="16415676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 /><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3" Type="http://schemas.microsoft.com/office/2007/relationships/hdphoto" Target="../media/hdphoto1.wdp" /><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402B9795-92DC-40DC-A1CA-9A4B349D7824}" type="datetimeFigureOut">
              <a:rPr lang="en-US" smtClean="0"/>
              <a:pPr/>
              <a:t>3/1/2023</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402B9795-92DC-40DC-A1CA-9A4B349D7824}" type="datetimeFigureOut">
              <a:rPr lang="en-US"/>
              <a:t>3/1/2023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3/1/2023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3/1/2023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3/1/2023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t>3/1/2023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3/1/2023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t>3/1/2023</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t>3/1/2023</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3/1/2023</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3/1/2023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402B9795-92DC-40DC-A1CA-9A4B349D7824}" type="datetimeFigureOut">
              <a:rPr lang="en-US" smtClean="0"/>
              <a:pPr/>
              <a:t>3/1/2023</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1"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r" defTabSz="914400" rtl="1"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r" defTabSz="914400" rtl="1"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r" defTabSz="914400" rtl="1"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r" defTabSz="914400" rtl="1"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1.xml" /><Relationship Id="rId1" Type="http://schemas.openxmlformats.org/officeDocument/2006/relationships/slideLayout" Target="../slideLayouts/slideLayout3.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openxmlformats.org/officeDocument/2006/relationships/image" Target="../media/image7.jpg" /><Relationship Id="rId2" Type="http://schemas.openxmlformats.org/officeDocument/2006/relationships/notesSlide" Target="../notesSlides/notesSlide3.xml" /><Relationship Id="rId1" Type="http://schemas.openxmlformats.org/officeDocument/2006/relationships/slideLayout" Target="../slideLayouts/slideLayout2.xml" /><Relationship Id="rId4" Type="http://schemas.openxmlformats.org/officeDocument/2006/relationships/image" Target="../media/image8.jpeg"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3" Type="http://schemas.openxmlformats.org/officeDocument/2006/relationships/image" Target="../media/image10.jpeg" /><Relationship Id="rId2" Type="http://schemas.openxmlformats.org/officeDocument/2006/relationships/image" Target="../media/image9.jp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11.jp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12.jp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3.jpg" /><Relationship Id="rId1" Type="http://schemas.openxmlformats.org/officeDocument/2006/relationships/slideLayout" Target="../slideLayouts/slideLayout3.xml" /></Relationships>
</file>

<file path=ppt/slides/_rels/slide20.xml.rels><?xml version="1.0" encoding="UTF-8" standalone="yes"?>
<Relationships xmlns="http://schemas.openxmlformats.org/package/2006/relationships"><Relationship Id="rId3" Type="http://schemas.openxmlformats.org/officeDocument/2006/relationships/image" Target="../media/image14.jpg" /><Relationship Id="rId2" Type="http://schemas.openxmlformats.org/officeDocument/2006/relationships/image" Target="../media/image13.jpg" /><Relationship Id="rId1" Type="http://schemas.openxmlformats.org/officeDocument/2006/relationships/slideLayout" Target="../slideLayouts/slideLayout2.xml" /><Relationship Id="rId4" Type="http://schemas.openxmlformats.org/officeDocument/2006/relationships/image" Target="../media/image15.png" /></Relationships>
</file>

<file path=ppt/slides/_rels/slide21.xml.rels><?xml version="1.0" encoding="UTF-8" standalone="yes"?>
<Relationships xmlns="http://schemas.openxmlformats.org/package/2006/relationships"><Relationship Id="rId3" Type="http://schemas.openxmlformats.org/officeDocument/2006/relationships/image" Target="../media/image17.jpeg" /><Relationship Id="rId2" Type="http://schemas.openxmlformats.org/officeDocument/2006/relationships/image" Target="../media/image16.png" /><Relationship Id="rId1" Type="http://schemas.openxmlformats.org/officeDocument/2006/relationships/slideLayout" Target="../slideLayouts/slideLayout2.xml" /><Relationship Id="rId4" Type="http://schemas.openxmlformats.org/officeDocument/2006/relationships/image" Target="../media/image18.jpg" /></Relationships>
</file>

<file path=ppt/slides/_rels/slide22.xml.rels><?xml version="1.0" encoding="UTF-8" standalone="yes"?>
<Relationships xmlns="http://schemas.openxmlformats.org/package/2006/relationships"><Relationship Id="rId3" Type="http://schemas.openxmlformats.org/officeDocument/2006/relationships/image" Target="../media/image20.jpg" /><Relationship Id="rId2" Type="http://schemas.openxmlformats.org/officeDocument/2006/relationships/image" Target="../media/image19.pn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image" Target="../media/image21.jpg"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3" Type="http://schemas.openxmlformats.org/officeDocument/2006/relationships/image" Target="../media/image23.jpg" /><Relationship Id="rId2" Type="http://schemas.openxmlformats.org/officeDocument/2006/relationships/image" Target="../media/image22.jpg" /><Relationship Id="rId1" Type="http://schemas.openxmlformats.org/officeDocument/2006/relationships/slideLayout" Target="../slideLayouts/slideLayout2.xml" /><Relationship Id="rId4" Type="http://schemas.openxmlformats.org/officeDocument/2006/relationships/image" Target="../media/image24.jpg"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3" Type="http://schemas.openxmlformats.org/officeDocument/2006/relationships/image" Target="../media/image26.jpg" /><Relationship Id="rId2" Type="http://schemas.openxmlformats.org/officeDocument/2006/relationships/image" Target="../media/image25.jp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4.jpg" /><Relationship Id="rId1" Type="http://schemas.openxmlformats.org/officeDocument/2006/relationships/slideLayout" Target="../slideLayouts/slideLayout3.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3" Type="http://schemas.openxmlformats.org/officeDocument/2006/relationships/image" Target="../media/image28.jpg" /><Relationship Id="rId2" Type="http://schemas.openxmlformats.org/officeDocument/2006/relationships/image" Target="../media/image27.jpeg" /><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2" Type="http://schemas.openxmlformats.org/officeDocument/2006/relationships/image" Target="../media/image29.jpg" /><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2" Type="http://schemas.openxmlformats.org/officeDocument/2006/relationships/image" Target="../media/image30.jpg" /><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3" Type="http://schemas.openxmlformats.org/officeDocument/2006/relationships/image" Target="../media/image32.jpg" /><Relationship Id="rId2" Type="http://schemas.openxmlformats.org/officeDocument/2006/relationships/image" Target="../media/image31.jpg" /><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2" Type="http://schemas.openxmlformats.org/officeDocument/2006/relationships/image" Target="../media/image33.jp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5.jpg" /><Relationship Id="rId1" Type="http://schemas.openxmlformats.org/officeDocument/2006/relationships/slideLayout" Target="../slideLayouts/slideLayout3.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3" Type="http://schemas.openxmlformats.org/officeDocument/2006/relationships/image" Target="../media/image35.jpeg" /><Relationship Id="rId2" Type="http://schemas.openxmlformats.org/officeDocument/2006/relationships/image" Target="../media/image34.jpg" /><Relationship Id="rId1" Type="http://schemas.openxmlformats.org/officeDocument/2006/relationships/slideLayout" Target="../slideLayouts/slideLayout2.xml" /><Relationship Id="rId4" Type="http://schemas.openxmlformats.org/officeDocument/2006/relationships/image" Target="../media/image36.jpg"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2" Type="http://schemas.openxmlformats.org/officeDocument/2006/relationships/image" Target="../media/image37.png" /><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2" Type="http://schemas.openxmlformats.org/officeDocument/2006/relationships/image" Target="../media/image38.jpeg" /><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9.xml.rels><?xml version="1.0" encoding="UTF-8" standalone="yes"?>
<Relationships xmlns="http://schemas.openxmlformats.org/package/2006/relationships"><Relationship Id="rId3" Type="http://schemas.openxmlformats.org/officeDocument/2006/relationships/image" Target="../media/image40.jpeg" /><Relationship Id="rId2" Type="http://schemas.openxmlformats.org/officeDocument/2006/relationships/image" Target="../media/image39.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1.xml.rels><?xml version="1.0" encoding="UTF-8" standalone="yes"?>
<Relationships xmlns="http://schemas.openxmlformats.org/package/2006/relationships"><Relationship Id="rId3" Type="http://schemas.openxmlformats.org/officeDocument/2006/relationships/image" Target="../media/image41.jpeg" /><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52.xml.rels><?xml version="1.0" encoding="UTF-8" standalone="yes"?>
<Relationships xmlns="http://schemas.openxmlformats.org/package/2006/relationships"><Relationship Id="rId3" Type="http://schemas.openxmlformats.org/officeDocument/2006/relationships/image" Target="../media/image43.jpg" /><Relationship Id="rId2" Type="http://schemas.openxmlformats.org/officeDocument/2006/relationships/image" Target="../media/image42.jpg" /><Relationship Id="rId1" Type="http://schemas.openxmlformats.org/officeDocument/2006/relationships/slideLayout" Target="../slideLayouts/slideLayout2.xml" /><Relationship Id="rId4" Type="http://schemas.openxmlformats.org/officeDocument/2006/relationships/image" Target="../media/image44.jpeg" /></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4.xml.rels><?xml version="1.0" encoding="UTF-8" standalone="yes"?>
<Relationships xmlns="http://schemas.openxmlformats.org/package/2006/relationships"><Relationship Id="rId2" Type="http://schemas.openxmlformats.org/officeDocument/2006/relationships/image" Target="../media/image45.gif"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090152" y="2262594"/>
            <a:ext cx="5734050" cy="2058680"/>
          </a:xfrm>
        </p:spPr>
        <p:txBody>
          <a:bodyPr anchor="ctr">
            <a:normAutofit/>
          </a:bodyPr>
          <a:lstStyle/>
          <a:p>
            <a:pPr algn="ctr" rtl="0"/>
            <a:r>
              <a:rPr lang="en-US" b="1" dirty="0"/>
              <a:t>Crystal-induced arthritis</a:t>
            </a:r>
            <a:r>
              <a:rPr lang="en-US" dirty="0"/>
              <a:t> </a:t>
            </a:r>
            <a:br>
              <a:rPr lang="en-US" dirty="0"/>
            </a:br>
            <a:endParaRPr lang="en-US" dirty="0"/>
          </a:p>
        </p:txBody>
      </p:sp>
      <p:sp>
        <p:nvSpPr>
          <p:cNvPr id="7" name="Subtitle 6"/>
          <p:cNvSpPr>
            <a:spLocks noGrp="1"/>
          </p:cNvSpPr>
          <p:nvPr>
            <p:ph type="subTitle" idx="1"/>
          </p:nvPr>
        </p:nvSpPr>
        <p:spPr>
          <a:xfrm>
            <a:off x="1104900" y="4408548"/>
            <a:ext cx="5734050" cy="955565"/>
          </a:xfrm>
        </p:spPr>
        <p:txBody>
          <a:bodyPr>
            <a:noAutofit/>
          </a:bodyPr>
          <a:lstStyle/>
          <a:p>
            <a:pPr algn="ctr" rtl="0"/>
            <a:r>
              <a:rPr lang="en-US" sz="2400" dirty="0">
                <a:latin typeface="Arial Rounded MT Bold" panose="020F0704030504030204" pitchFamily="34" charset="0"/>
              </a:rPr>
              <a:t>Mustafa Al-Badran </a:t>
            </a:r>
          </a:p>
          <a:p>
            <a:pPr algn="ctr" rtl="0"/>
            <a:r>
              <a:rPr lang="en-US" sz="2400" dirty="0">
                <a:solidFill>
                  <a:schemeClr val="accent3"/>
                </a:solidFill>
                <a:latin typeface="Arial Rounded MT Bold" panose="020F0704030504030204" pitchFamily="34" charset="0"/>
              </a:rPr>
              <a:t>CABM FIBMS</a:t>
            </a:r>
          </a:p>
        </p:txBody>
      </p:sp>
      <p:pic>
        <p:nvPicPr>
          <p:cNvPr id="4" name="Picture Placeholder 3" descr="Open book on table, blurred shelves of books in background"/>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890" r="8890"/>
          <a:stretch>
            <a:fillRect/>
          </a:stretch>
        </p:blipFill>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4900" y="1325880"/>
            <a:ext cx="9982200" cy="4572000"/>
          </a:xfrm>
        </p:spPr>
        <p:txBody>
          <a:bodyPr>
            <a:normAutofit/>
          </a:bodyPr>
          <a:lstStyle/>
          <a:p>
            <a:pPr algn="l" rtl="0"/>
            <a:r>
              <a:rPr lang="en-US" sz="2800" dirty="0">
                <a:solidFill>
                  <a:srgbClr val="231F20"/>
                </a:solidFill>
                <a:latin typeface="Arial Rounded MT Bold" panose="020F0704030504030204" pitchFamily="34" charset="0"/>
              </a:rPr>
              <a:t>The risk of developing gout increases with age and with serum uric acid (SUA) levels</a:t>
            </a:r>
          </a:p>
          <a:p>
            <a:pPr algn="l" rtl="0"/>
            <a:r>
              <a:rPr lang="en-US" sz="2800" dirty="0">
                <a:solidFill>
                  <a:srgbClr val="231F20"/>
                </a:solidFill>
                <a:latin typeface="Arial Rounded MT Bold" panose="020F0704030504030204" pitchFamily="34" charset="0"/>
              </a:rPr>
              <a:t>SUA levels are higher in men, increase with age and are positively associated with body weight &amp; Levels are higher in some ethnic groups (such as Maoris and Pacific islanders)</a:t>
            </a:r>
          </a:p>
          <a:p>
            <a:pPr algn="l" rtl="0"/>
            <a:r>
              <a:rPr lang="en-US" sz="2800" dirty="0">
                <a:solidFill>
                  <a:srgbClr val="231F20"/>
                </a:solidFill>
                <a:latin typeface="Arial Rounded MT Bold" panose="020F0704030504030204" pitchFamily="34" charset="0"/>
              </a:rPr>
              <a:t>Although hyperuricaemia is strong risk factor for gout, only a minority of hyperuricaemia individuals actually develop gout</a:t>
            </a:r>
            <a:endParaRPr lang="ar-IQ" sz="2800" dirty="0"/>
          </a:p>
        </p:txBody>
      </p:sp>
    </p:spTree>
    <p:extLst>
      <p:ext uri="{BB962C8B-B14F-4D97-AF65-F5344CB8AC3E}">
        <p14:creationId xmlns:p14="http://schemas.microsoft.com/office/powerpoint/2010/main" val="4242917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3745" y="1757672"/>
            <a:ext cx="5362575" cy="3162300"/>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9794" y="1757672"/>
            <a:ext cx="4741080" cy="3162300"/>
          </a:xfrm>
          <a:prstGeom prst="rect">
            <a:avLst/>
          </a:prstGeom>
        </p:spPr>
      </p:pic>
    </p:spTree>
    <p:extLst>
      <p:ext uri="{BB962C8B-B14F-4D97-AF65-F5344CB8AC3E}">
        <p14:creationId xmlns:p14="http://schemas.microsoft.com/office/powerpoint/2010/main" val="55735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0"/>
            <a:r>
              <a:rPr lang="en-US" sz="4000" b="1" dirty="0">
                <a:latin typeface="Arial Rounded MT Bold" panose="020F0704030504030204" pitchFamily="34" charset="0"/>
              </a:rPr>
              <a:t>Clinical features </a:t>
            </a:r>
            <a:endParaRPr lang="ar-IQ" dirty="0">
              <a:latin typeface="Arial Rounded MT Bold" panose="020F0704030504030204" pitchFamily="34" charset="0"/>
            </a:endParaRPr>
          </a:p>
        </p:txBody>
      </p:sp>
      <p:sp>
        <p:nvSpPr>
          <p:cNvPr id="3" name="Content Placeholder 2"/>
          <p:cNvSpPr>
            <a:spLocks noGrp="1"/>
          </p:cNvSpPr>
          <p:nvPr>
            <p:ph idx="1"/>
          </p:nvPr>
        </p:nvSpPr>
        <p:spPr>
          <a:xfrm>
            <a:off x="853440" y="1325880"/>
            <a:ext cx="10637520" cy="4572000"/>
          </a:xfrm>
        </p:spPr>
        <p:txBody>
          <a:bodyPr>
            <a:normAutofit/>
          </a:bodyPr>
          <a:lstStyle/>
          <a:p>
            <a:pPr algn="l" rtl="0"/>
            <a:r>
              <a:rPr lang="en-US" sz="2800" dirty="0">
                <a:latin typeface="Arial Rounded MT Bold" panose="020F0704030504030204" pitchFamily="34" charset="0"/>
              </a:rPr>
              <a:t>The classical presentation is with an acute Monoarthritis  (1</a:t>
            </a:r>
            <a:r>
              <a:rPr lang="en-US" sz="2800" baseline="30000" dirty="0">
                <a:latin typeface="Arial Rounded MT Bold" panose="020F0704030504030204" pitchFamily="34" charset="0"/>
              </a:rPr>
              <a:t>st</a:t>
            </a:r>
            <a:r>
              <a:rPr lang="en-US" sz="2800" dirty="0">
                <a:latin typeface="Arial Rounded MT Bold" panose="020F0704030504030204" pitchFamily="34" charset="0"/>
              </a:rPr>
              <a:t>  MTP joint in over 50%) </a:t>
            </a:r>
          </a:p>
          <a:p>
            <a:pPr algn="l" rtl="0"/>
            <a:r>
              <a:rPr lang="en-US" sz="2800" dirty="0">
                <a:latin typeface="Arial Rounded MT Bold" panose="020F0704030504030204" pitchFamily="34" charset="0"/>
              </a:rPr>
              <a:t>Other common sites are the midfoot, ankle, knee, small joints of hands, wrist and elbow</a:t>
            </a:r>
          </a:p>
          <a:p>
            <a:pPr marL="0" indent="0" algn="l" rtl="0">
              <a:buNone/>
            </a:pPr>
            <a:br>
              <a:rPr lang="en-US" sz="2800" dirty="0">
                <a:latin typeface="Arial Rounded MT Bold" panose="020F0704030504030204" pitchFamily="34" charset="0"/>
              </a:rPr>
            </a:br>
            <a:endParaRPr lang="ar-IQ" sz="2800" dirty="0">
              <a:latin typeface="Arial Rounded MT Bold" panose="020F0704030504030204" pitchFamily="34" charset="0"/>
            </a:endParaRPr>
          </a:p>
        </p:txBody>
      </p:sp>
    </p:spTree>
    <p:extLst>
      <p:ext uri="{BB962C8B-B14F-4D97-AF65-F5344CB8AC3E}">
        <p14:creationId xmlns:p14="http://schemas.microsoft.com/office/powerpoint/2010/main" val="428951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940" y="563880"/>
            <a:ext cx="10187940" cy="5623560"/>
          </a:xfrm>
        </p:spPr>
        <p:txBody>
          <a:bodyPr>
            <a:noAutofit/>
          </a:bodyPr>
          <a:lstStyle/>
          <a:p>
            <a:pPr marL="0" indent="0" algn="l" rtl="0">
              <a:buNone/>
            </a:pPr>
            <a:r>
              <a:rPr lang="en-US" sz="4000" dirty="0">
                <a:latin typeface="Arial Rounded MT Bold" panose="020F0704030504030204" pitchFamily="34" charset="0"/>
              </a:rPr>
              <a:t>Typical features include</a:t>
            </a:r>
          </a:p>
          <a:p>
            <a:pPr algn="l" rtl="0"/>
            <a:r>
              <a:rPr lang="en-US" sz="2800" dirty="0">
                <a:latin typeface="Arial Rounded MT Bold" panose="020F0704030504030204" pitchFamily="34" charset="0"/>
              </a:rPr>
              <a:t>Rapid onset, reaching maximum severity in 2–6 hours, and often waking the patient in the early morning</a:t>
            </a:r>
          </a:p>
          <a:p>
            <a:pPr algn="l" rtl="0"/>
            <a:r>
              <a:rPr lang="en-US" sz="2800" dirty="0">
                <a:latin typeface="Arial Rounded MT Bold" panose="020F0704030504030204" pitchFamily="34" charset="0"/>
              </a:rPr>
              <a:t>Severe pain ‘worst pain ever’</a:t>
            </a:r>
          </a:p>
          <a:p>
            <a:pPr algn="l" rtl="0"/>
            <a:r>
              <a:rPr lang="en-US" sz="2800" dirty="0">
                <a:latin typeface="Arial Rounded MT Bold" panose="020F0704030504030204" pitchFamily="34" charset="0"/>
              </a:rPr>
              <a:t>Extreme tenderness(the Patient is unable to wear a sock or to let bedding rest on the joint)</a:t>
            </a:r>
          </a:p>
          <a:p>
            <a:pPr algn="l" rtl="0"/>
            <a:r>
              <a:rPr lang="en-US" sz="2800" dirty="0">
                <a:latin typeface="Arial Rounded MT Bold" panose="020F0704030504030204" pitchFamily="34" charset="0"/>
              </a:rPr>
              <a:t>Marked swelling with overlying red, shiny skin </a:t>
            </a:r>
          </a:p>
          <a:p>
            <a:pPr algn="l" rtl="0"/>
            <a:r>
              <a:rPr lang="en-US" sz="2800" dirty="0">
                <a:latin typeface="Arial Rounded MT Bold" panose="020F0704030504030204" pitchFamily="34" charset="0"/>
              </a:rPr>
              <a:t>Self-limiting over 5–14 days(complete resolution) </a:t>
            </a:r>
            <a:br>
              <a:rPr lang="en-US" sz="2800" dirty="0">
                <a:latin typeface="Arial Rounded MT Bold" panose="020F0704030504030204" pitchFamily="34" charset="0"/>
              </a:rPr>
            </a:br>
            <a:br>
              <a:rPr lang="en-US" sz="2800" dirty="0">
                <a:latin typeface="Arial Rounded MT Bold" panose="020F0704030504030204" pitchFamily="34" charset="0"/>
              </a:rPr>
            </a:br>
            <a:endParaRPr lang="ar-IQ" sz="2800" dirty="0">
              <a:latin typeface="Arial Rounded MT Bold" panose="020F0704030504030204" pitchFamily="34" charset="0"/>
            </a:endParaRPr>
          </a:p>
        </p:txBody>
      </p:sp>
    </p:spTree>
    <p:extLst>
      <p:ext uri="{BB962C8B-B14F-4D97-AF65-F5344CB8AC3E}">
        <p14:creationId xmlns:p14="http://schemas.microsoft.com/office/powerpoint/2010/main" val="2718115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4569" y="1589744"/>
            <a:ext cx="5926162" cy="3333466"/>
          </a:xfr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2453" r="6045"/>
          <a:stretch/>
        </p:blipFill>
        <p:spPr>
          <a:xfrm>
            <a:off x="5967968" y="1353330"/>
            <a:ext cx="5806307" cy="4749421"/>
          </a:xfrm>
          <a:prstGeom prst="rect">
            <a:avLst/>
          </a:prstGeom>
        </p:spPr>
      </p:pic>
    </p:spTree>
    <p:extLst>
      <p:ext uri="{BB962C8B-B14F-4D97-AF65-F5344CB8AC3E}">
        <p14:creationId xmlns:p14="http://schemas.microsoft.com/office/powerpoint/2010/main" val="2691223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78481" y="701039"/>
            <a:ext cx="5669280" cy="5669280"/>
          </a:xfrm>
        </p:spPr>
      </p:pic>
    </p:spTree>
    <p:extLst>
      <p:ext uri="{BB962C8B-B14F-4D97-AF65-F5344CB8AC3E}">
        <p14:creationId xmlns:p14="http://schemas.microsoft.com/office/powerpoint/2010/main" val="1059344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4900" y="1341120"/>
            <a:ext cx="9982200" cy="4572000"/>
          </a:xfrm>
        </p:spPr>
        <p:txBody>
          <a:bodyPr>
            <a:noAutofit/>
          </a:bodyPr>
          <a:lstStyle/>
          <a:p>
            <a:pPr algn="l" rtl="0"/>
            <a:r>
              <a:rPr lang="en-US" sz="2800" dirty="0">
                <a:latin typeface="Arial Rounded MT Bold" panose="020F0704030504030204" pitchFamily="34" charset="0"/>
              </a:rPr>
              <a:t>Fever, malaise and even delirium, if a large joint such as the knee is involved</a:t>
            </a:r>
          </a:p>
          <a:p>
            <a:pPr algn="l" rtl="0"/>
            <a:r>
              <a:rPr lang="en-US" sz="2800" dirty="0">
                <a:latin typeface="Arial Rounded MT Bold" panose="020F0704030504030204" pitchFamily="34" charset="0"/>
              </a:rPr>
              <a:t>Pruritus and desquamation of overlying skin as the attack subsides  </a:t>
            </a:r>
          </a:p>
          <a:p>
            <a:pPr algn="l" rtl="0"/>
            <a:r>
              <a:rPr lang="en-US" sz="2800" dirty="0">
                <a:latin typeface="Arial Rounded MT Bold" panose="020F0704030504030204" pitchFamily="34" charset="0"/>
              </a:rPr>
              <a:t>The main differential diagnosis is</a:t>
            </a:r>
          </a:p>
          <a:p>
            <a:pPr lvl="1" algn="l" rtl="0"/>
            <a:r>
              <a:rPr lang="en-US" sz="2800" dirty="0">
                <a:latin typeface="Arial Rounded MT Bold" panose="020F0704030504030204" pitchFamily="34" charset="0"/>
              </a:rPr>
              <a:t>Pseudogout </a:t>
            </a:r>
          </a:p>
          <a:p>
            <a:pPr lvl="1" algn="l" rtl="0"/>
            <a:r>
              <a:rPr lang="en-US" sz="2800" dirty="0">
                <a:latin typeface="Arial Rounded MT Bold" panose="020F0704030504030204" pitchFamily="34" charset="0"/>
              </a:rPr>
              <a:t>Septic arthritis</a:t>
            </a:r>
          </a:p>
          <a:p>
            <a:pPr lvl="1" algn="l" rtl="0"/>
            <a:r>
              <a:rPr lang="en-US" sz="2800" dirty="0">
                <a:latin typeface="Arial Rounded MT Bold" panose="020F0704030504030204" pitchFamily="34" charset="0"/>
              </a:rPr>
              <a:t>Infective cellulitis </a:t>
            </a:r>
          </a:p>
          <a:p>
            <a:pPr lvl="1" algn="l" rtl="0"/>
            <a:r>
              <a:rPr lang="en-US" sz="2800" dirty="0">
                <a:latin typeface="Arial Rounded MT Bold" panose="020F0704030504030204" pitchFamily="34" charset="0"/>
              </a:rPr>
              <a:t>Reactive arthritis</a:t>
            </a:r>
            <a:br>
              <a:rPr lang="en-US" sz="2800" dirty="0">
                <a:latin typeface="Arial Rounded MT Bold" panose="020F0704030504030204" pitchFamily="34" charset="0"/>
              </a:rPr>
            </a:br>
            <a:endParaRPr lang="ar-IQ" sz="2800" dirty="0">
              <a:latin typeface="Arial Rounded MT Bold" panose="020F0704030504030204" pitchFamily="34" charset="0"/>
            </a:endParaRPr>
          </a:p>
        </p:txBody>
      </p:sp>
    </p:spTree>
    <p:extLst>
      <p:ext uri="{BB962C8B-B14F-4D97-AF65-F5344CB8AC3E}">
        <p14:creationId xmlns:p14="http://schemas.microsoft.com/office/powerpoint/2010/main" val="3238740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57815" y="935540"/>
            <a:ext cx="8615535" cy="4764220"/>
          </a:xfrm>
        </p:spPr>
      </p:pic>
    </p:spTree>
    <p:extLst>
      <p:ext uri="{BB962C8B-B14F-4D97-AF65-F5344CB8AC3E}">
        <p14:creationId xmlns:p14="http://schemas.microsoft.com/office/powerpoint/2010/main" val="368369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4900" y="1386840"/>
            <a:ext cx="9982200" cy="4572000"/>
          </a:xfrm>
        </p:spPr>
        <p:txBody>
          <a:bodyPr>
            <a:noAutofit/>
          </a:bodyPr>
          <a:lstStyle/>
          <a:p>
            <a:pPr algn="l" rtl="0"/>
            <a:r>
              <a:rPr lang="en-US" sz="2800" dirty="0">
                <a:latin typeface="Arial Rounded MT Bold" panose="020F0704030504030204" pitchFamily="34" charset="0"/>
              </a:rPr>
              <a:t>Usually ,a second attack occurs within 1 year and may progress to chronic gout</a:t>
            </a:r>
          </a:p>
          <a:p>
            <a:pPr algn="l" rtl="0"/>
            <a:r>
              <a:rPr lang="en-US" sz="2800" dirty="0">
                <a:latin typeface="Arial Rounded MT Bold" panose="020F0704030504030204" pitchFamily="34" charset="0"/>
              </a:rPr>
              <a:t>The presentation of gout in the elderly may be atypical with chronic symptoms rather than acute attacks </a:t>
            </a:r>
            <a:br>
              <a:rPr lang="en-US" sz="2800" dirty="0">
                <a:latin typeface="Arial Rounded MT Bold" panose="020F0704030504030204" pitchFamily="34" charset="0"/>
              </a:rPr>
            </a:br>
            <a:endParaRPr lang="ar-IQ" sz="2800" dirty="0">
              <a:latin typeface="Arial Rounded MT Bold" panose="020F0704030504030204" pitchFamily="34" charset="0"/>
            </a:endParaRPr>
          </a:p>
        </p:txBody>
      </p:sp>
    </p:spTree>
    <p:extLst>
      <p:ext uri="{BB962C8B-B14F-4D97-AF65-F5344CB8AC3E}">
        <p14:creationId xmlns:p14="http://schemas.microsoft.com/office/powerpoint/2010/main" val="2541317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0"/>
            <a:r>
              <a:rPr lang="en-US" sz="4000" dirty="0">
                <a:latin typeface="Arial Rounded MT Bold" panose="020F0704030504030204" pitchFamily="34" charset="0"/>
              </a:rPr>
              <a:t>Chronic Gout</a:t>
            </a:r>
            <a:endParaRPr lang="ar-IQ" sz="4000" dirty="0">
              <a:latin typeface="Arial Rounded MT Bold" panose="020F0704030504030204" pitchFamily="34" charset="0"/>
            </a:endParaRPr>
          </a:p>
        </p:txBody>
      </p:sp>
      <p:sp>
        <p:nvSpPr>
          <p:cNvPr id="3" name="Content Placeholder 2"/>
          <p:cNvSpPr>
            <a:spLocks noGrp="1"/>
          </p:cNvSpPr>
          <p:nvPr>
            <p:ph idx="1"/>
          </p:nvPr>
        </p:nvSpPr>
        <p:spPr>
          <a:xfrm>
            <a:off x="899160" y="1327245"/>
            <a:ext cx="10774680" cy="4572000"/>
          </a:xfrm>
        </p:spPr>
        <p:txBody>
          <a:bodyPr>
            <a:noAutofit/>
          </a:bodyPr>
          <a:lstStyle/>
          <a:p>
            <a:pPr algn="l" rtl="0"/>
            <a:r>
              <a:rPr lang="en-US" sz="2800" dirty="0">
                <a:latin typeface="Arial Rounded MT Bold" panose="020F0704030504030204" pitchFamily="34" charset="0"/>
              </a:rPr>
              <a:t>Tophi: irregular firm nodules due to MSU Crystals deposition in the joints and soft tissues  </a:t>
            </a:r>
          </a:p>
          <a:p>
            <a:pPr algn="l" rtl="0"/>
            <a:r>
              <a:rPr lang="en-US" sz="2800" dirty="0">
                <a:latin typeface="Arial Rounded MT Bold" panose="020F0704030504030204" pitchFamily="34" charset="0"/>
              </a:rPr>
              <a:t>Present in extensor surfaces of fingers, hands, forearm, elbows, Achilles tendons and  the helix of the ear</a:t>
            </a:r>
          </a:p>
          <a:p>
            <a:pPr algn="l" rtl="0"/>
            <a:r>
              <a:rPr lang="en-US" sz="2800" dirty="0">
                <a:latin typeface="Arial Rounded MT Bold" panose="020F0704030504030204" pitchFamily="34" charset="0"/>
              </a:rPr>
              <a:t>Tophi have a white colour and can ulcerate, discharging white gritty material, become infected or induce a local inflammatory response, with erythema and pus in the absence of secondary infection</a:t>
            </a:r>
          </a:p>
        </p:txBody>
      </p:sp>
    </p:spTree>
    <p:extLst>
      <p:ext uri="{BB962C8B-B14F-4D97-AF65-F5344CB8AC3E}">
        <p14:creationId xmlns:p14="http://schemas.microsoft.com/office/powerpoint/2010/main" val="2939104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8928" y="2292094"/>
            <a:ext cx="5734050" cy="2219691"/>
          </a:xfrm>
        </p:spPr>
        <p:txBody>
          <a:bodyPr>
            <a:normAutofit/>
          </a:bodyPr>
          <a:lstStyle/>
          <a:p>
            <a:pPr rtl="0"/>
            <a:r>
              <a:rPr lang="en-US" sz="2800" cap="none" dirty="0">
                <a:latin typeface="Arial Rounded MT Bold" panose="020F0704030504030204" pitchFamily="34" charset="0"/>
              </a:rPr>
              <a:t>Gout it is derived from the Latin word gutta, meaning "a drop" (of liquid) that flow in the joint causing the disease </a:t>
            </a:r>
            <a:endParaRPr lang="ar-IQ" sz="2800" cap="none" dirty="0">
              <a:latin typeface="Arial Rounded MT Bold" panose="020F0704030504030204" pitchFamily="34" charset="0"/>
            </a:endParaRPr>
          </a:p>
        </p:txBody>
      </p:sp>
      <p:pic>
        <p:nvPicPr>
          <p:cNvPr id="5" name="Picture Placeholder 4"/>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9049" r="19049"/>
          <a:stretch>
            <a:fillRect/>
          </a:stretch>
        </p:blipFill>
        <p:spPr/>
      </p:pic>
    </p:spTree>
    <p:extLst>
      <p:ext uri="{BB962C8B-B14F-4D97-AF65-F5344CB8AC3E}">
        <p14:creationId xmlns:p14="http://schemas.microsoft.com/office/powerpoint/2010/main" val="338724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8538"/>
          <a:stretch/>
        </p:blipFill>
        <p:spPr>
          <a:xfrm>
            <a:off x="8802807" y="1299662"/>
            <a:ext cx="2981154" cy="40973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411" y="1299662"/>
            <a:ext cx="5678830" cy="40973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1062" y="1280666"/>
            <a:ext cx="3109602" cy="41163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80850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3028" y="1416267"/>
            <a:ext cx="3810892" cy="38108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2539" y="1416267"/>
            <a:ext cx="2990485" cy="38278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78907" y="1416267"/>
            <a:ext cx="2875358" cy="38278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16154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a:latin typeface="Arial Rounded MT Bold" panose="020F0704030504030204" pitchFamily="34" charset="0"/>
              </a:rPr>
              <a:t>Investigations</a:t>
            </a:r>
            <a:r>
              <a:rPr lang="en-US" sz="4000" dirty="0">
                <a:latin typeface="Arial Rounded MT Bold" panose="020F0704030504030204" pitchFamily="34" charset="0"/>
              </a:rPr>
              <a:t> </a:t>
            </a:r>
            <a:endParaRPr lang="ar-IQ" dirty="0">
              <a:latin typeface="Arial Rounded MT Bold" panose="020F0704030504030204" pitchFamily="34" charset="0"/>
            </a:endParaRPr>
          </a:p>
        </p:txBody>
      </p:sp>
      <p:sp>
        <p:nvSpPr>
          <p:cNvPr id="3" name="Content Placeholder 2"/>
          <p:cNvSpPr>
            <a:spLocks noGrp="1"/>
          </p:cNvSpPr>
          <p:nvPr>
            <p:ph idx="1"/>
          </p:nvPr>
        </p:nvSpPr>
        <p:spPr/>
        <p:txBody>
          <a:bodyPr>
            <a:noAutofit/>
          </a:bodyPr>
          <a:lstStyle/>
          <a:p>
            <a:pPr algn="l" rtl="0"/>
            <a:r>
              <a:rPr lang="en-US" sz="2800" dirty="0">
                <a:latin typeface="Arial Rounded MT Bold" panose="020F0704030504030204" pitchFamily="34" charset="0"/>
              </a:rPr>
              <a:t>The  definite diagnosis confirmed by the identification of urate crystals in the aspirate from a joint, bursa or tophus </a:t>
            </a:r>
          </a:p>
          <a:p>
            <a:pPr marL="0" indent="0" algn="l" rtl="0">
              <a:buNone/>
            </a:pPr>
            <a:br>
              <a:rPr lang="en-US" sz="2800" dirty="0">
                <a:latin typeface="Arial Rounded MT Bold" panose="020F0704030504030204" pitchFamily="34" charset="0"/>
              </a:rPr>
            </a:br>
            <a:br>
              <a:rPr lang="en-US" sz="2800" dirty="0">
                <a:latin typeface="Arial Rounded MT Bold" panose="020F0704030504030204" pitchFamily="34" charset="0"/>
              </a:rPr>
            </a:br>
            <a:endParaRPr lang="ar-IQ" sz="2800" dirty="0">
              <a:latin typeface="Arial Rounded MT Bold" panose="020F070403050403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0" y="2865120"/>
            <a:ext cx="2889990" cy="38533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7500" y="2865120"/>
            <a:ext cx="5137759" cy="38533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91645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01331" y="1374576"/>
            <a:ext cx="6780289" cy="5085217"/>
          </a:xfrm>
        </p:spPr>
      </p:pic>
      <p:sp>
        <p:nvSpPr>
          <p:cNvPr id="5" name="Rectangle 4"/>
          <p:cNvSpPr/>
          <p:nvPr/>
        </p:nvSpPr>
        <p:spPr>
          <a:xfrm>
            <a:off x="880941" y="209182"/>
            <a:ext cx="10593304" cy="954107"/>
          </a:xfrm>
          <a:prstGeom prst="rect">
            <a:avLst/>
          </a:prstGeom>
        </p:spPr>
        <p:txBody>
          <a:bodyPr wrap="square">
            <a:spAutoFit/>
          </a:bodyPr>
          <a:lstStyle/>
          <a:p>
            <a:r>
              <a:rPr lang="en-US" sz="2800" dirty="0">
                <a:latin typeface="Arial Rounded MT Bold" panose="020F0704030504030204" pitchFamily="34" charset="0"/>
              </a:rPr>
              <a:t>Under polarized light microscopy, MSU crystals have a needle-like morphology and strong negative birefringence </a:t>
            </a:r>
            <a:endParaRPr lang="ar-IQ" sz="2800" dirty="0">
              <a:latin typeface="Arial Rounded MT Bold" panose="020F0704030504030204" pitchFamily="34" charset="0"/>
            </a:endParaRPr>
          </a:p>
        </p:txBody>
      </p:sp>
    </p:spTree>
    <p:extLst>
      <p:ext uri="{BB962C8B-B14F-4D97-AF65-F5344CB8AC3E}">
        <p14:creationId xmlns:p14="http://schemas.microsoft.com/office/powerpoint/2010/main" val="584770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9660" y="1402080"/>
            <a:ext cx="10157460" cy="4572000"/>
          </a:xfrm>
        </p:spPr>
        <p:txBody>
          <a:bodyPr>
            <a:noAutofit/>
          </a:bodyPr>
          <a:lstStyle/>
          <a:p>
            <a:pPr algn="l" rtl="0"/>
            <a:r>
              <a:rPr lang="en-US" sz="2800" dirty="0">
                <a:latin typeface="Arial Rounded MT Bold" panose="020F0704030504030204" pitchFamily="34" charset="0"/>
              </a:rPr>
              <a:t>A biochemical screen, including renal function, uric acid, glucose and lipid profile(metabolic syndrome) </a:t>
            </a:r>
          </a:p>
          <a:p>
            <a:pPr algn="l" rtl="0"/>
            <a:r>
              <a:rPr lang="en-US" sz="2800" dirty="0">
                <a:latin typeface="Arial Rounded MT Bold" panose="020F0704030504030204" pitchFamily="34" charset="0"/>
              </a:rPr>
              <a:t>Serum urate falls during inflammation (?)</a:t>
            </a:r>
          </a:p>
          <a:p>
            <a:pPr algn="l" rtl="0"/>
            <a:r>
              <a:rPr lang="en-US" sz="2800" dirty="0">
                <a:latin typeface="Arial Rounded MT Bold" panose="020F0704030504030204" pitchFamily="34" charset="0"/>
              </a:rPr>
              <a:t>Acute gout  accompanied by an elevated ESR and CRP and with a neutrophilia</a:t>
            </a:r>
          </a:p>
          <a:p>
            <a:pPr algn="l" rtl="0"/>
            <a:r>
              <a:rPr lang="en-US" sz="2800" dirty="0">
                <a:latin typeface="Arial Rounded MT Bold" panose="020F0704030504030204" pitchFamily="34" charset="0"/>
              </a:rPr>
              <a:t>Tophaceous gout accompanied by a modest but chronic elevation in ESR and CRP </a:t>
            </a:r>
            <a:br>
              <a:rPr lang="en-US" sz="2800" dirty="0">
                <a:latin typeface="Arial Rounded MT Bold" panose="020F0704030504030204" pitchFamily="34" charset="0"/>
              </a:rPr>
            </a:br>
            <a:endParaRPr lang="ar-IQ" sz="2800" dirty="0">
              <a:latin typeface="Arial Rounded MT Bold" panose="020F0704030504030204" pitchFamily="34" charset="0"/>
            </a:endParaRPr>
          </a:p>
        </p:txBody>
      </p:sp>
    </p:spTree>
    <p:extLst>
      <p:ext uri="{BB962C8B-B14F-4D97-AF65-F5344CB8AC3E}">
        <p14:creationId xmlns:p14="http://schemas.microsoft.com/office/powerpoint/2010/main" val="4285603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0140" y="609600"/>
            <a:ext cx="10248900" cy="4572000"/>
          </a:xfrm>
        </p:spPr>
        <p:txBody>
          <a:bodyPr>
            <a:normAutofit/>
          </a:bodyPr>
          <a:lstStyle/>
          <a:p>
            <a:pPr marL="0" indent="0" algn="ctr" rtl="0">
              <a:buNone/>
            </a:pPr>
            <a:r>
              <a:rPr lang="en-US" sz="4000" dirty="0">
                <a:latin typeface="Arial Rounded MT Bold" panose="020F0704030504030204" pitchFamily="34" charset="0"/>
              </a:rPr>
              <a:t>X-rays</a:t>
            </a:r>
            <a:r>
              <a:rPr lang="en-US" sz="2800" dirty="0">
                <a:latin typeface="Arial Rounded MT Bold" panose="020F0704030504030204" pitchFamily="34" charset="0"/>
              </a:rPr>
              <a:t> </a:t>
            </a:r>
          </a:p>
          <a:p>
            <a:pPr algn="l" rtl="0"/>
            <a:r>
              <a:rPr lang="en-US" sz="2800" dirty="0">
                <a:latin typeface="Arial Rounded MT Bold" panose="020F0704030504030204" pitchFamily="34" charset="0"/>
              </a:rPr>
              <a:t>Normal in acute gout </a:t>
            </a:r>
          </a:p>
          <a:p>
            <a:pPr algn="l" rtl="0"/>
            <a:r>
              <a:rPr lang="en-US" sz="2800" dirty="0">
                <a:latin typeface="Arial Rounded MT Bold" panose="020F0704030504030204" pitchFamily="34" charset="0"/>
              </a:rPr>
              <a:t>Well demarcated erosions in chronic or tophaceous gout  </a:t>
            </a:r>
            <a:br>
              <a:rPr lang="en-US" sz="2800" dirty="0">
                <a:latin typeface="Arial Rounded MT Bold" panose="020F0704030504030204" pitchFamily="34" charset="0"/>
              </a:rPr>
            </a:br>
            <a:endParaRPr lang="ar-IQ" sz="2800" dirty="0">
              <a:latin typeface="Arial Rounded MT Bold" panose="020F0704030504030204" pitchFamily="34" charset="0"/>
            </a:endParaRPr>
          </a:p>
        </p:txBody>
      </p:sp>
    </p:spTree>
    <p:extLst>
      <p:ext uri="{BB962C8B-B14F-4D97-AF65-F5344CB8AC3E}">
        <p14:creationId xmlns:p14="http://schemas.microsoft.com/office/powerpoint/2010/main" val="1533376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12223" y="1303347"/>
            <a:ext cx="3353039" cy="47016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9253" y="1303346"/>
            <a:ext cx="3453653" cy="47016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494" y="1303346"/>
            <a:ext cx="4355635" cy="47016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54159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0"/>
            <a:r>
              <a:rPr lang="en-US" sz="4000" dirty="0"/>
              <a:t>Management</a:t>
            </a:r>
            <a:endParaRPr lang="ar-IQ" sz="4000" dirty="0"/>
          </a:p>
        </p:txBody>
      </p:sp>
      <p:sp>
        <p:nvSpPr>
          <p:cNvPr id="3" name="Content Placeholder 2"/>
          <p:cNvSpPr>
            <a:spLocks noGrp="1"/>
          </p:cNvSpPr>
          <p:nvPr>
            <p:ph idx="1"/>
          </p:nvPr>
        </p:nvSpPr>
        <p:spPr/>
        <p:txBody>
          <a:bodyPr>
            <a:normAutofit/>
          </a:bodyPr>
          <a:lstStyle/>
          <a:p>
            <a:pPr algn="l" rtl="0"/>
            <a:r>
              <a:rPr lang="en-US" sz="2800" dirty="0">
                <a:latin typeface="Arial Rounded MT Bold" panose="020F0704030504030204" pitchFamily="34" charset="0"/>
              </a:rPr>
              <a:t>Treat the acute attack </a:t>
            </a:r>
          </a:p>
          <a:p>
            <a:pPr algn="l" rtl="0"/>
            <a:r>
              <a:rPr lang="en-US" sz="2800" dirty="0">
                <a:latin typeface="Arial Rounded MT Bold" panose="020F0704030504030204" pitchFamily="34" charset="0"/>
              </a:rPr>
              <a:t>Prophylaxis to lower SUA and prevent further attacks </a:t>
            </a:r>
            <a:br>
              <a:rPr lang="en-US" sz="2800" dirty="0">
                <a:latin typeface="Arial Rounded MT Bold" panose="020F0704030504030204" pitchFamily="34" charset="0"/>
              </a:rPr>
            </a:br>
            <a:endParaRPr lang="ar-IQ" sz="2800" dirty="0">
              <a:latin typeface="Arial Rounded MT Bold" panose="020F0704030504030204" pitchFamily="34" charset="0"/>
            </a:endParaRPr>
          </a:p>
        </p:txBody>
      </p:sp>
    </p:spTree>
    <p:extLst>
      <p:ext uri="{BB962C8B-B14F-4D97-AF65-F5344CB8AC3E}">
        <p14:creationId xmlns:p14="http://schemas.microsoft.com/office/powerpoint/2010/main" val="1087656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0"/>
            <a:r>
              <a:rPr lang="en-US" sz="4000" dirty="0">
                <a:latin typeface="Arial Rounded MT Bold" panose="020F0704030504030204" pitchFamily="34" charset="0"/>
              </a:rPr>
              <a:t>Acute gout</a:t>
            </a:r>
            <a:endParaRPr lang="ar-IQ" dirty="0">
              <a:latin typeface="Arial Rounded MT Bold" panose="020F0704030504030204" pitchFamily="34" charset="0"/>
            </a:endParaRPr>
          </a:p>
        </p:txBody>
      </p:sp>
      <p:sp>
        <p:nvSpPr>
          <p:cNvPr id="3" name="Content Placeholder 2"/>
          <p:cNvSpPr>
            <a:spLocks noGrp="1"/>
          </p:cNvSpPr>
          <p:nvPr>
            <p:ph idx="1"/>
          </p:nvPr>
        </p:nvSpPr>
        <p:spPr>
          <a:xfrm>
            <a:off x="1036320" y="1336389"/>
            <a:ext cx="10393680" cy="4572000"/>
          </a:xfrm>
        </p:spPr>
        <p:txBody>
          <a:bodyPr>
            <a:noAutofit/>
          </a:bodyPr>
          <a:lstStyle/>
          <a:p>
            <a:pPr marL="0" indent="0" algn="l" rtl="0">
              <a:buNone/>
            </a:pPr>
            <a:r>
              <a:rPr lang="en-US" sz="2800" b="1" dirty="0">
                <a:latin typeface="Arial Rounded MT Bold" panose="020F0704030504030204" pitchFamily="34" charset="0"/>
              </a:rPr>
              <a:t>Local ice packs </a:t>
            </a:r>
          </a:p>
          <a:p>
            <a:pPr marL="0" indent="0" algn="l" rtl="0">
              <a:buNone/>
            </a:pPr>
            <a:r>
              <a:rPr lang="en-US" sz="2800" b="1" dirty="0">
                <a:latin typeface="Arial Rounded MT Bold" panose="020F0704030504030204" pitchFamily="34" charset="0"/>
              </a:rPr>
              <a:t>Oral colchicine (First choice)</a:t>
            </a:r>
          </a:p>
          <a:p>
            <a:pPr algn="l" rtl="0">
              <a:buFont typeface="Wingdings" panose="05000000000000000000" pitchFamily="2" charset="2"/>
              <a:buChar char="Ø"/>
            </a:pPr>
            <a:r>
              <a:rPr lang="en-US" sz="2800" dirty="0">
                <a:latin typeface="Arial Rounded MT Bold" panose="020F0704030504030204" pitchFamily="34" charset="0"/>
              </a:rPr>
              <a:t>Doses of 0.5 mg twice daily </a:t>
            </a:r>
          </a:p>
          <a:p>
            <a:pPr algn="l" rtl="0">
              <a:buFont typeface="Wingdings" panose="05000000000000000000" pitchFamily="2" charset="2"/>
              <a:buChar char="Ø"/>
            </a:pPr>
            <a:r>
              <a:rPr lang="en-US" sz="2800" dirty="0">
                <a:latin typeface="Arial Rounded MT Bold" panose="020F0704030504030204" pitchFamily="34" charset="0"/>
              </a:rPr>
              <a:t>Inhibiting microtubule assembly in neutrophils</a:t>
            </a:r>
          </a:p>
          <a:p>
            <a:pPr algn="l" rtl="0">
              <a:buFont typeface="Wingdings" panose="05000000000000000000" pitchFamily="2" charset="2"/>
              <a:buChar char="Ø"/>
            </a:pPr>
            <a:r>
              <a:rPr lang="en-US" sz="2800" dirty="0">
                <a:latin typeface="Arial Rounded MT Bold" panose="020F0704030504030204" pitchFamily="34" charset="0"/>
              </a:rPr>
              <a:t>The adverse effects are nausea, vomiting &amp; diarrhoea</a:t>
            </a:r>
          </a:p>
          <a:p>
            <a:pPr marL="0" indent="0" algn="l" rtl="0">
              <a:buNone/>
            </a:pPr>
            <a:r>
              <a:rPr lang="en-US" sz="2800" b="1" dirty="0">
                <a:latin typeface="Arial Rounded MT Bold" panose="020F0704030504030204" pitchFamily="34" charset="0"/>
              </a:rPr>
              <a:t>Oral NSAIDs </a:t>
            </a:r>
          </a:p>
          <a:p>
            <a:pPr algn="l" rtl="0">
              <a:buFont typeface="Wingdings" panose="05000000000000000000" pitchFamily="2" charset="2"/>
              <a:buChar char="Ø"/>
            </a:pPr>
            <a:r>
              <a:rPr lang="en-US" sz="2800" dirty="0">
                <a:latin typeface="Arial Rounded MT Bold" panose="020F0704030504030204" pitchFamily="34" charset="0"/>
              </a:rPr>
              <a:t>Use with caution in patients with coexisting cardiovascular, cerebrovascular or chronic kidney disease </a:t>
            </a:r>
          </a:p>
          <a:p>
            <a:pPr marL="0" indent="0" algn="l" rtl="0">
              <a:buNone/>
            </a:pPr>
            <a:br>
              <a:rPr lang="en-US" sz="2800" dirty="0">
                <a:latin typeface="Arial Rounded MT Bold" panose="020F0704030504030204" pitchFamily="34" charset="0"/>
              </a:rPr>
            </a:br>
            <a:br>
              <a:rPr lang="en-US" sz="2800" dirty="0">
                <a:latin typeface="Arial Rounded MT Bold" panose="020F0704030504030204" pitchFamily="34" charset="0"/>
              </a:rPr>
            </a:br>
            <a:br>
              <a:rPr lang="en-US" sz="2800" dirty="0">
                <a:latin typeface="Arial Rounded MT Bold" panose="020F0704030504030204" pitchFamily="34" charset="0"/>
              </a:rPr>
            </a:br>
            <a:endParaRPr lang="ar-IQ" sz="2800" dirty="0">
              <a:latin typeface="Arial Rounded MT Bold" panose="020F0704030504030204" pitchFamily="34" charset="0"/>
            </a:endParaRPr>
          </a:p>
        </p:txBody>
      </p:sp>
    </p:spTree>
    <p:extLst>
      <p:ext uri="{BB962C8B-B14F-4D97-AF65-F5344CB8AC3E}">
        <p14:creationId xmlns:p14="http://schemas.microsoft.com/office/powerpoint/2010/main" val="2167359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16988" b="19334"/>
          <a:stretch/>
        </p:blipFill>
        <p:spPr>
          <a:xfrm>
            <a:off x="85217" y="1812725"/>
            <a:ext cx="6400497" cy="3526191"/>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4454" y="1812725"/>
            <a:ext cx="5454234" cy="3630753"/>
          </a:xfrm>
          <a:prstGeom prst="rect">
            <a:avLst/>
          </a:prstGeom>
        </p:spPr>
      </p:pic>
    </p:spTree>
    <p:extLst>
      <p:ext uri="{BB962C8B-B14F-4D97-AF65-F5344CB8AC3E}">
        <p14:creationId xmlns:p14="http://schemas.microsoft.com/office/powerpoint/2010/main" val="3797137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2672" y="2292094"/>
            <a:ext cx="5734050" cy="2219691"/>
          </a:xfrm>
        </p:spPr>
        <p:txBody>
          <a:bodyPr>
            <a:normAutofit/>
          </a:bodyPr>
          <a:lstStyle/>
          <a:p>
            <a:pPr algn="ctr" rtl="0"/>
            <a:r>
              <a:rPr lang="en-US" sz="3200" dirty="0">
                <a:latin typeface="Arial Rounded MT Bold" panose="020F0704030504030204" pitchFamily="34" charset="0"/>
              </a:rPr>
              <a:t>the disease of kings" </a:t>
            </a:r>
            <a:br>
              <a:rPr lang="en-US" sz="3200" dirty="0">
                <a:latin typeface="Arial Rounded MT Bold" panose="020F0704030504030204" pitchFamily="34" charset="0"/>
              </a:rPr>
            </a:br>
            <a:r>
              <a:rPr lang="en-US" sz="3200" dirty="0">
                <a:latin typeface="Arial Rounded MT Bold" panose="020F0704030504030204" pitchFamily="34" charset="0"/>
              </a:rPr>
              <a:t> "rich man's disease"</a:t>
            </a:r>
            <a:endParaRPr lang="ar-IQ" sz="3200" dirty="0">
              <a:latin typeface="Arial Rounded MT Bold" panose="020F0704030504030204" pitchFamily="34" charset="0"/>
            </a:endParaRPr>
          </a:p>
        </p:txBody>
      </p:sp>
      <p:sp>
        <p:nvSpPr>
          <p:cNvPr id="3" name="Subtitle 2"/>
          <p:cNvSpPr>
            <a:spLocks noGrp="1"/>
          </p:cNvSpPr>
          <p:nvPr>
            <p:ph type="subTitle" idx="1"/>
          </p:nvPr>
        </p:nvSpPr>
        <p:spPr/>
        <p:txBody>
          <a:bodyPr/>
          <a:lstStyle/>
          <a:p>
            <a:endParaRPr lang="ar-IQ"/>
          </a:p>
        </p:txBody>
      </p:sp>
      <p:pic>
        <p:nvPicPr>
          <p:cNvPr id="5" name="Picture Placeholder 4"/>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4331" r="4331"/>
          <a:stretch>
            <a:fillRect/>
          </a:stretch>
        </p:blipFill>
        <p:spPr/>
      </p:pic>
    </p:spTree>
    <p:extLst>
      <p:ext uri="{BB962C8B-B14F-4D97-AF65-F5344CB8AC3E}">
        <p14:creationId xmlns:p14="http://schemas.microsoft.com/office/powerpoint/2010/main" val="266045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4900" y="1340892"/>
            <a:ext cx="10264140" cy="4937988"/>
          </a:xfrm>
        </p:spPr>
        <p:txBody>
          <a:bodyPr>
            <a:noAutofit/>
          </a:bodyPr>
          <a:lstStyle/>
          <a:p>
            <a:pPr marL="0" indent="0" algn="l" rtl="0">
              <a:buNone/>
            </a:pPr>
            <a:r>
              <a:rPr lang="en-US" sz="2800" b="1" dirty="0">
                <a:latin typeface="Arial Rounded MT Bold" panose="020F0704030504030204" pitchFamily="34" charset="0"/>
              </a:rPr>
              <a:t>Corticosteroid</a:t>
            </a:r>
            <a:r>
              <a:rPr lang="en-US" sz="2800" dirty="0">
                <a:latin typeface="Arial Rounded MT Bold" panose="020F0704030504030204" pitchFamily="34" charset="0"/>
              </a:rPr>
              <a:t> </a:t>
            </a:r>
          </a:p>
          <a:p>
            <a:pPr marL="0" indent="0" algn="l" rtl="0">
              <a:buNone/>
            </a:pPr>
            <a:r>
              <a:rPr lang="en-US" sz="2800" dirty="0">
                <a:latin typeface="Arial Rounded MT Bold" panose="020F0704030504030204" pitchFamily="34" charset="0"/>
              </a:rPr>
              <a:t>Oral prednisolone (15–20 mg daily) or </a:t>
            </a:r>
          </a:p>
          <a:p>
            <a:pPr marL="0" indent="0" algn="l" rtl="0">
              <a:buNone/>
            </a:pPr>
            <a:r>
              <a:rPr lang="en-US" sz="2800" dirty="0">
                <a:latin typeface="Arial Rounded MT Bold" panose="020F0704030504030204" pitchFamily="34" charset="0"/>
              </a:rPr>
              <a:t>I.M methylprednisolone (80–120 mg daily) for 2–3 days</a:t>
            </a:r>
          </a:p>
          <a:p>
            <a:pPr algn="l" rtl="0">
              <a:buFont typeface="Wingdings" panose="05000000000000000000" pitchFamily="2" charset="2"/>
              <a:buChar char="Ø"/>
            </a:pPr>
            <a:r>
              <a:rPr lang="en-US" sz="2800" dirty="0">
                <a:latin typeface="Arial Rounded MT Bold" panose="020F0704030504030204" pitchFamily="34" charset="0"/>
              </a:rPr>
              <a:t>Highly effective </a:t>
            </a:r>
          </a:p>
          <a:p>
            <a:pPr algn="l" rtl="0">
              <a:buFont typeface="Wingdings" panose="05000000000000000000" pitchFamily="2" charset="2"/>
              <a:buChar char="Ø"/>
            </a:pPr>
            <a:r>
              <a:rPr lang="en-US" sz="2800" dirty="0">
                <a:latin typeface="Arial Rounded MT Bold" panose="020F0704030504030204" pitchFamily="34" charset="0"/>
              </a:rPr>
              <a:t>Good choice in elderly patients</a:t>
            </a:r>
          </a:p>
          <a:p>
            <a:pPr marL="0" indent="0" algn="l" rtl="0">
              <a:buNone/>
            </a:pPr>
            <a:r>
              <a:rPr lang="en-US" sz="2800" b="1" dirty="0">
                <a:latin typeface="Arial Rounded MT Bold" panose="020F0704030504030204" pitchFamily="34" charset="0"/>
              </a:rPr>
              <a:t>IL-1β inhibitor (Canakinumab)</a:t>
            </a:r>
          </a:p>
          <a:p>
            <a:pPr algn="l" rtl="0">
              <a:buFont typeface="Wingdings" panose="05000000000000000000" pitchFamily="2" charset="2"/>
              <a:buChar char="Ø"/>
            </a:pPr>
            <a:r>
              <a:rPr lang="en-US" sz="2800" dirty="0">
                <a:latin typeface="Arial Rounded MT Bold" panose="020F0704030504030204" pitchFamily="34" charset="0"/>
              </a:rPr>
              <a:t>Effective </a:t>
            </a:r>
          </a:p>
          <a:p>
            <a:pPr algn="l" rtl="0">
              <a:buFont typeface="Wingdings" panose="05000000000000000000" pitchFamily="2" charset="2"/>
              <a:buChar char="Ø"/>
            </a:pPr>
            <a:r>
              <a:rPr lang="en-US" sz="2800" dirty="0">
                <a:latin typeface="Arial Rounded MT Bold" panose="020F0704030504030204" pitchFamily="34" charset="0"/>
              </a:rPr>
              <a:t>Extremely expensive  </a:t>
            </a:r>
          </a:p>
          <a:p>
            <a:pPr marL="0" indent="0" algn="l" rtl="0">
              <a:buNone/>
            </a:pPr>
            <a:endParaRPr lang="en-US" sz="2800" dirty="0">
              <a:latin typeface="Arial Rounded MT Bold" panose="020F0704030504030204" pitchFamily="34" charset="0"/>
            </a:endParaRPr>
          </a:p>
        </p:txBody>
      </p:sp>
    </p:spTree>
    <p:extLst>
      <p:ext uri="{BB962C8B-B14F-4D97-AF65-F5344CB8AC3E}">
        <p14:creationId xmlns:p14="http://schemas.microsoft.com/office/powerpoint/2010/main" val="3152900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31635" y="988200"/>
            <a:ext cx="4991100" cy="42672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728" y="988200"/>
            <a:ext cx="4876800" cy="4876800"/>
          </a:xfrm>
          <a:prstGeom prst="rect">
            <a:avLst/>
          </a:prstGeom>
        </p:spPr>
      </p:pic>
    </p:spTree>
    <p:extLst>
      <p:ext uri="{BB962C8B-B14F-4D97-AF65-F5344CB8AC3E}">
        <p14:creationId xmlns:p14="http://schemas.microsoft.com/office/powerpoint/2010/main" val="2202894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99360" y="1623067"/>
            <a:ext cx="9479280" cy="1815882"/>
          </a:xfrm>
          <a:prstGeom prst="rect">
            <a:avLst/>
          </a:prstGeom>
        </p:spPr>
        <p:txBody>
          <a:bodyPr wrap="square">
            <a:spAutoFit/>
          </a:bodyPr>
          <a:lstStyle/>
          <a:p>
            <a:r>
              <a:rPr lang="en-US" sz="2800" dirty="0">
                <a:latin typeface="Arial Rounded MT Bold" panose="020F0704030504030204" pitchFamily="34" charset="0"/>
              </a:rPr>
              <a:t>Patients with recurrent episodes can keep a supply of an NSAID, colchicine or prednisolone and take it as soon as the first symptoms occur, continuing until the attack resolves</a:t>
            </a:r>
            <a:endParaRPr lang="ar-IQ" sz="2800" dirty="0">
              <a:latin typeface="Arial Rounded MT Bold" panose="020F0704030504030204" pitchFamily="34"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0086" r="11743" b="6701"/>
          <a:stretch/>
        </p:blipFill>
        <p:spPr>
          <a:xfrm>
            <a:off x="0" y="1337858"/>
            <a:ext cx="2499360" cy="2356539"/>
          </a:xfrm>
          <a:prstGeom prst="rect">
            <a:avLst/>
          </a:prstGeom>
        </p:spPr>
      </p:pic>
    </p:spTree>
    <p:extLst>
      <p:ext uri="{BB962C8B-B14F-4D97-AF65-F5344CB8AC3E}">
        <p14:creationId xmlns:p14="http://schemas.microsoft.com/office/powerpoint/2010/main" val="183414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0"/>
            <a:r>
              <a:rPr lang="en-US" sz="4000" dirty="0">
                <a:latin typeface="Arial Rounded MT Bold" panose="020F0704030504030204" pitchFamily="34" charset="0"/>
              </a:rPr>
              <a:t>Joint aspiration</a:t>
            </a:r>
            <a:endParaRPr lang="ar-IQ" sz="4000" dirty="0">
              <a:latin typeface="Arial Rounded MT Bold" panose="020F0704030504030204" pitchFamily="34" charset="0"/>
            </a:endParaRPr>
          </a:p>
        </p:txBody>
      </p:sp>
      <p:sp>
        <p:nvSpPr>
          <p:cNvPr id="3" name="Content Placeholder 2"/>
          <p:cNvSpPr>
            <a:spLocks noGrp="1"/>
          </p:cNvSpPr>
          <p:nvPr>
            <p:ph idx="1"/>
          </p:nvPr>
        </p:nvSpPr>
        <p:spPr>
          <a:xfrm>
            <a:off x="1120140" y="1417320"/>
            <a:ext cx="9982200" cy="4572000"/>
          </a:xfrm>
        </p:spPr>
        <p:txBody>
          <a:bodyPr>
            <a:normAutofit/>
          </a:bodyPr>
          <a:lstStyle/>
          <a:p>
            <a:pPr algn="l" rtl="0"/>
            <a:r>
              <a:rPr lang="en-US" sz="2400" dirty="0">
                <a:latin typeface="Arial Rounded MT Bold" panose="020F0704030504030204" pitchFamily="34" charset="0"/>
              </a:rPr>
              <a:t>Pain relief (large joint is affected)</a:t>
            </a:r>
          </a:p>
          <a:p>
            <a:pPr algn="l" rtl="0"/>
            <a:r>
              <a:rPr lang="en-US" sz="2400" dirty="0">
                <a:latin typeface="Arial Rounded MT Bold" panose="020F0704030504030204" pitchFamily="34" charset="0"/>
              </a:rPr>
              <a:t>Combined with an intra-articular glucocorticoid injection (if the diagnosis is clear and infection can be excluded) </a:t>
            </a:r>
            <a:br>
              <a:rPr lang="en-US" sz="2400" dirty="0">
                <a:latin typeface="Arial Rounded MT Bold" panose="020F0704030504030204" pitchFamily="34" charset="0"/>
              </a:rPr>
            </a:br>
            <a:endParaRPr lang="ar-IQ" sz="2400" dirty="0">
              <a:latin typeface="Arial Rounded MT Bold" panose="020F0704030504030204" pitchFamily="34" charset="0"/>
            </a:endParaRPr>
          </a:p>
          <a:p>
            <a:endParaRPr lang="ar-IQ" sz="2400" dirty="0">
              <a:latin typeface="Arial Rounded MT Bold" panose="020F070403050403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1326" y="2939892"/>
            <a:ext cx="5159939" cy="3773912"/>
          </a:xfrm>
          <a:prstGeom prst="rect">
            <a:avLst/>
          </a:prstGeom>
        </p:spPr>
      </p:pic>
    </p:spTree>
    <p:extLst>
      <p:ext uri="{BB962C8B-B14F-4D97-AF65-F5344CB8AC3E}">
        <p14:creationId xmlns:p14="http://schemas.microsoft.com/office/powerpoint/2010/main" val="4287215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0"/>
            <a:r>
              <a:rPr lang="en-US" sz="4000" dirty="0">
                <a:latin typeface="Arial Rounded MT Bold" panose="020F0704030504030204" pitchFamily="34" charset="0"/>
              </a:rPr>
              <a:t>Prophylaxis</a:t>
            </a:r>
            <a:endParaRPr lang="ar-IQ" dirty="0">
              <a:latin typeface="Arial Rounded MT Bold" panose="020F0704030504030204" pitchFamily="34" charset="0"/>
            </a:endParaRPr>
          </a:p>
        </p:txBody>
      </p:sp>
      <p:sp>
        <p:nvSpPr>
          <p:cNvPr id="3" name="Content Placeholder 2"/>
          <p:cNvSpPr>
            <a:spLocks noGrp="1"/>
          </p:cNvSpPr>
          <p:nvPr>
            <p:ph idx="1"/>
          </p:nvPr>
        </p:nvSpPr>
        <p:spPr>
          <a:xfrm>
            <a:off x="1104900" y="1341120"/>
            <a:ext cx="10523220" cy="5364480"/>
          </a:xfrm>
        </p:spPr>
        <p:txBody>
          <a:bodyPr>
            <a:noAutofit/>
          </a:bodyPr>
          <a:lstStyle/>
          <a:p>
            <a:pPr marL="0" indent="0" algn="l" rtl="0">
              <a:buNone/>
            </a:pPr>
            <a:r>
              <a:rPr lang="en-US" sz="2800" dirty="0">
                <a:latin typeface="Arial Rounded MT Bold" panose="020F0704030504030204" pitchFamily="34" charset="0"/>
              </a:rPr>
              <a:t>Indications</a:t>
            </a:r>
            <a:br>
              <a:rPr lang="en-US" sz="2800" dirty="0">
                <a:latin typeface="Arial Rounded MT Bold" panose="020F0704030504030204" pitchFamily="34" charset="0"/>
              </a:rPr>
            </a:br>
            <a:r>
              <a:rPr lang="en-US" sz="2800" dirty="0">
                <a:latin typeface="Arial Rounded MT Bold" panose="020F0704030504030204" pitchFamily="34" charset="0"/>
              </a:rPr>
              <a:t>Lifelong ULT is indicated for gout patients characterized by</a:t>
            </a:r>
            <a:br>
              <a:rPr lang="en-US" sz="2800" dirty="0">
                <a:latin typeface="Arial Rounded MT Bold" panose="020F0704030504030204" pitchFamily="34" charset="0"/>
              </a:rPr>
            </a:br>
            <a:r>
              <a:rPr lang="en-US" sz="2800" dirty="0">
                <a:latin typeface="Arial Rounded MT Bold" panose="020F0704030504030204" pitchFamily="34" charset="0"/>
              </a:rPr>
              <a:t>1. Frequent flares(more than two flares over a 1-year)</a:t>
            </a:r>
            <a:br>
              <a:rPr lang="en-US" sz="2800" dirty="0">
                <a:latin typeface="Arial Rounded MT Bold" panose="020F0704030504030204" pitchFamily="34" charset="0"/>
              </a:rPr>
            </a:br>
            <a:r>
              <a:rPr lang="en-US" sz="2800" dirty="0">
                <a:latin typeface="Arial Rounded MT Bold" panose="020F0704030504030204" pitchFamily="34" charset="0"/>
              </a:rPr>
              <a:t>2. Renal stones (urate or calcium)</a:t>
            </a:r>
            <a:br>
              <a:rPr lang="en-US" sz="2800" dirty="0">
                <a:latin typeface="Arial Rounded MT Bold" panose="020F0704030504030204" pitchFamily="34" charset="0"/>
              </a:rPr>
            </a:br>
            <a:r>
              <a:rPr lang="en-US" sz="2800" dirty="0">
                <a:latin typeface="Arial Rounded MT Bold" panose="020F0704030504030204" pitchFamily="34" charset="0"/>
              </a:rPr>
              <a:t>3. Tophaceous gout (by examination or radiographically)</a:t>
            </a:r>
            <a:br>
              <a:rPr lang="en-US" sz="2800" dirty="0">
                <a:latin typeface="Arial Rounded MT Bold" panose="020F0704030504030204" pitchFamily="34" charset="0"/>
              </a:rPr>
            </a:br>
            <a:r>
              <a:rPr lang="en-US" sz="2800" dirty="0">
                <a:latin typeface="Arial Rounded MT Bold" panose="020F0704030504030204" pitchFamily="34" charset="0"/>
              </a:rPr>
              <a:t>4. Moderate-to-severe CKD </a:t>
            </a:r>
          </a:p>
          <a:p>
            <a:pPr marL="0" indent="0" algn="l" rtl="0">
              <a:buNone/>
            </a:pPr>
            <a:r>
              <a:rPr lang="en-US" sz="2800" dirty="0">
                <a:latin typeface="Arial Rounded MT Bold" panose="020F0704030504030204" pitchFamily="34" charset="0"/>
              </a:rPr>
              <a:t>A therapeutic target of 360 µmol/L (6 mg/dL) is recommended in the BSR guidelines, whereas the EULAR guidelines recommend a threshold of 300 µmol/L (5 mg/dL) </a:t>
            </a:r>
            <a:br>
              <a:rPr lang="en-US" sz="2800" dirty="0">
                <a:latin typeface="Arial Rounded MT Bold" panose="020F0704030504030204" pitchFamily="34" charset="0"/>
              </a:rPr>
            </a:br>
            <a:endParaRPr lang="ar-IQ" sz="2800" dirty="0">
              <a:latin typeface="Arial Rounded MT Bold" panose="020F0704030504030204" pitchFamily="34" charset="0"/>
            </a:endParaRPr>
          </a:p>
          <a:p>
            <a:pPr marL="0" indent="0" algn="l" rtl="0">
              <a:buNone/>
            </a:pPr>
            <a:br>
              <a:rPr lang="en-US" sz="2800" dirty="0">
                <a:latin typeface="Arial Rounded MT Bold" panose="020F0704030504030204" pitchFamily="34" charset="0"/>
              </a:rPr>
            </a:br>
            <a:endParaRPr lang="ar-IQ" sz="2800" dirty="0">
              <a:latin typeface="Arial Rounded MT Bold" panose="020F0704030504030204" pitchFamily="34" charset="0"/>
            </a:endParaRPr>
          </a:p>
        </p:txBody>
      </p:sp>
    </p:spTree>
    <p:extLst>
      <p:ext uri="{BB962C8B-B14F-4D97-AF65-F5344CB8AC3E}">
        <p14:creationId xmlns:p14="http://schemas.microsoft.com/office/powerpoint/2010/main" val="4067362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6320" y="594360"/>
            <a:ext cx="10713720" cy="4572000"/>
          </a:xfrm>
        </p:spPr>
        <p:txBody>
          <a:bodyPr>
            <a:noAutofit/>
          </a:bodyPr>
          <a:lstStyle/>
          <a:p>
            <a:pPr marL="0" indent="0" algn="l" rtl="0">
              <a:buNone/>
            </a:pPr>
            <a:r>
              <a:rPr lang="en-US" sz="4000" dirty="0">
                <a:latin typeface="Arial Rounded MT Bold" panose="020F0704030504030204" pitchFamily="34" charset="0"/>
              </a:rPr>
              <a:t>Allopurinol (the drug of first choice) </a:t>
            </a:r>
          </a:p>
          <a:p>
            <a:pPr algn="l" rtl="0"/>
            <a:r>
              <a:rPr lang="en-US" sz="2800" dirty="0">
                <a:latin typeface="Arial Rounded MT Bold" panose="020F0704030504030204" pitchFamily="34" charset="0"/>
              </a:rPr>
              <a:t>Inhibits xanthine oxidase, which reduces the conversion of hypoxanthine and xanthine to uric acid</a:t>
            </a:r>
          </a:p>
          <a:p>
            <a:pPr algn="l" rtl="0"/>
            <a:r>
              <a:rPr lang="en-US" sz="2800" dirty="0">
                <a:latin typeface="Arial Rounded MT Bold" panose="020F0704030504030204" pitchFamily="34" charset="0"/>
              </a:rPr>
              <a:t>The starting dose is 100 mg daily(50 mg in renal impairment) </a:t>
            </a:r>
          </a:p>
          <a:p>
            <a:pPr algn="l" rtl="0"/>
            <a:r>
              <a:rPr lang="en-US" sz="2800" dirty="0">
                <a:latin typeface="Arial Rounded MT Bold" panose="020F0704030504030204" pitchFamily="34" charset="0"/>
              </a:rPr>
              <a:t>The dose of allopurinol should be increased by 100 mg every 4 weeks until</a:t>
            </a:r>
          </a:p>
          <a:p>
            <a:pPr marL="914400" lvl="1" indent="-457200" algn="l" rtl="0">
              <a:buFont typeface="+mj-lt"/>
              <a:buAutoNum type="arabicPeriod"/>
            </a:pPr>
            <a:r>
              <a:rPr lang="en-US" sz="2400" dirty="0">
                <a:latin typeface="Arial Rounded MT Bold" panose="020F0704030504030204" pitchFamily="34" charset="0"/>
              </a:rPr>
              <a:t>Target uric acid level achieved</a:t>
            </a:r>
          </a:p>
          <a:p>
            <a:pPr marL="914400" lvl="1" indent="-457200" algn="l" rtl="0">
              <a:buFont typeface="+mj-lt"/>
              <a:buAutoNum type="arabicPeriod"/>
            </a:pPr>
            <a:r>
              <a:rPr lang="en-US" sz="2400" dirty="0">
                <a:latin typeface="Arial Rounded MT Bold" panose="020F0704030504030204" pitchFamily="34" charset="0"/>
              </a:rPr>
              <a:t>Side-effects occur </a:t>
            </a:r>
          </a:p>
          <a:p>
            <a:pPr marL="914400" lvl="1" indent="-457200" algn="l" rtl="0">
              <a:buFont typeface="+mj-lt"/>
              <a:buAutoNum type="arabicPeriod"/>
            </a:pPr>
            <a:r>
              <a:rPr lang="en-US" sz="2400" dirty="0">
                <a:latin typeface="Arial Rounded MT Bold" panose="020F0704030504030204" pitchFamily="34" charset="0"/>
              </a:rPr>
              <a:t>The maximum recommended dose is reached (900 mg/day)</a:t>
            </a:r>
            <a:br>
              <a:rPr lang="en-US" sz="2400" dirty="0">
                <a:latin typeface="Arial Rounded MT Bold" panose="020F0704030504030204" pitchFamily="34" charset="0"/>
              </a:rPr>
            </a:br>
            <a:endParaRPr lang="ar-IQ" sz="2400" dirty="0">
              <a:latin typeface="Arial Rounded MT Bold" panose="020F0704030504030204" pitchFamily="34" charset="0"/>
            </a:endParaRPr>
          </a:p>
        </p:txBody>
      </p:sp>
    </p:spTree>
    <p:extLst>
      <p:ext uri="{BB962C8B-B14F-4D97-AF65-F5344CB8AC3E}">
        <p14:creationId xmlns:p14="http://schemas.microsoft.com/office/powerpoint/2010/main" val="3330136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9063" y="1584223"/>
            <a:ext cx="4762500" cy="3276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1783" y="1584223"/>
            <a:ext cx="5957454" cy="3276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0278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l" rtl="0"/>
            <a:r>
              <a:rPr lang="en-US" sz="2800" dirty="0">
                <a:latin typeface="Arial Rounded MT Bold" panose="020F0704030504030204" pitchFamily="34" charset="0"/>
              </a:rPr>
              <a:t>Acute flares of gout often follow initiation of urate lowering therapy </a:t>
            </a:r>
            <a:r>
              <a:rPr lang="en-US" sz="2800" dirty="0">
                <a:latin typeface="Arial Rounded MT Bold" panose="020F0704030504030204" pitchFamily="34" charset="0"/>
                <a:sym typeface="Wingdings" panose="05000000000000000000" pitchFamily="2" charset="2"/>
              </a:rPr>
              <a:t></a:t>
            </a:r>
            <a:r>
              <a:rPr lang="en-US" sz="2800" dirty="0">
                <a:latin typeface="Arial Rounded MT Bold" panose="020F0704030504030204" pitchFamily="34" charset="0"/>
              </a:rPr>
              <a:t>continue therapy</a:t>
            </a:r>
          </a:p>
          <a:p>
            <a:pPr algn="l" rtl="0"/>
            <a:r>
              <a:rPr lang="en-US" sz="2800" dirty="0">
                <a:latin typeface="Arial Rounded MT Bold" panose="020F0704030504030204" pitchFamily="34" charset="0"/>
              </a:rPr>
              <a:t>The risk of flares reduced by prophylaxis with oral colchicine (0.5 mg twice daily) or an NSAID for the first few months </a:t>
            </a:r>
          </a:p>
          <a:p>
            <a:pPr marL="0" indent="0" algn="l" rtl="0">
              <a:buNone/>
            </a:pPr>
            <a:br>
              <a:rPr lang="en-US" sz="2800" dirty="0"/>
            </a:br>
            <a:endParaRPr lang="ar-IQ" sz="2800" dirty="0">
              <a:latin typeface="Arial Rounded MT Bold" panose="020F0704030504030204" pitchFamily="34" charset="0"/>
            </a:endParaRPr>
          </a:p>
        </p:txBody>
      </p:sp>
    </p:spTree>
    <p:extLst>
      <p:ext uri="{BB962C8B-B14F-4D97-AF65-F5344CB8AC3E}">
        <p14:creationId xmlns:p14="http://schemas.microsoft.com/office/powerpoint/2010/main" val="241533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8622" y="613467"/>
            <a:ext cx="10357098" cy="4572000"/>
          </a:xfrm>
        </p:spPr>
        <p:txBody>
          <a:bodyPr>
            <a:noAutofit/>
          </a:bodyPr>
          <a:lstStyle/>
          <a:p>
            <a:pPr marL="0" indent="0" algn="l" rtl="0">
              <a:buNone/>
            </a:pPr>
            <a:r>
              <a:rPr lang="en-US" sz="4000" dirty="0">
                <a:latin typeface="Arial Rounded MT Bold" panose="020F0704030504030204" pitchFamily="34" charset="0"/>
              </a:rPr>
              <a:t>Febuxostat</a:t>
            </a:r>
            <a:r>
              <a:rPr lang="en-US" sz="2800" dirty="0">
                <a:latin typeface="Arial Rounded MT Bold" panose="020F0704030504030204" pitchFamily="34" charset="0"/>
              </a:rPr>
              <a:t> </a:t>
            </a:r>
          </a:p>
          <a:p>
            <a:pPr algn="l" rtl="0"/>
            <a:r>
              <a:rPr lang="en-US" sz="2800" dirty="0">
                <a:latin typeface="Arial Rounded MT Bold" panose="020F0704030504030204" pitchFamily="34" charset="0"/>
              </a:rPr>
              <a:t>Inhibits xanthine oxidase</a:t>
            </a:r>
          </a:p>
          <a:p>
            <a:pPr algn="l" rtl="0"/>
            <a:r>
              <a:rPr lang="en-US" sz="2800" dirty="0">
                <a:latin typeface="Arial Rounded MT Bold" panose="020F0704030504030204" pitchFamily="34" charset="0"/>
              </a:rPr>
              <a:t>Used in patients with </a:t>
            </a:r>
          </a:p>
          <a:p>
            <a:pPr lvl="1" algn="l" rtl="0"/>
            <a:r>
              <a:rPr lang="en-US" sz="2800" dirty="0">
                <a:latin typeface="Arial Rounded MT Bold" panose="020F0704030504030204" pitchFamily="34" charset="0"/>
              </a:rPr>
              <a:t>I</a:t>
            </a:r>
            <a:r>
              <a:rPr lang="en-US" sz="2400" dirty="0">
                <a:latin typeface="Arial Rounded MT Bold" panose="020F0704030504030204" pitchFamily="34" charset="0"/>
              </a:rPr>
              <a:t>nadequate response to allopurinol</a:t>
            </a:r>
          </a:p>
          <a:p>
            <a:pPr lvl="1" algn="l" rtl="0"/>
            <a:r>
              <a:rPr lang="en-US" sz="2400" dirty="0">
                <a:latin typeface="Arial Rounded MT Bold" panose="020F0704030504030204" pitchFamily="34" charset="0"/>
              </a:rPr>
              <a:t>Allopurinol is contraindicated or causes adverse effects</a:t>
            </a:r>
            <a:endParaRPr lang="en-US" sz="2800" dirty="0">
              <a:latin typeface="Arial Rounded MT Bold" panose="020F0704030504030204" pitchFamily="34" charset="0"/>
            </a:endParaRPr>
          </a:p>
          <a:p>
            <a:pPr algn="l" rtl="0"/>
            <a:r>
              <a:rPr lang="en-US" sz="2800" dirty="0">
                <a:latin typeface="Arial Rounded MT Bold" panose="020F0704030504030204" pitchFamily="34" charset="0"/>
              </a:rPr>
              <a:t>No dose adjustment in renal impairment (Liver Metabolism) </a:t>
            </a:r>
          </a:p>
          <a:p>
            <a:pPr algn="l" rtl="0"/>
            <a:r>
              <a:rPr lang="en-US" sz="2800" dirty="0">
                <a:latin typeface="Arial Rounded MT Bold" panose="020F0704030504030204" pitchFamily="34" charset="0"/>
              </a:rPr>
              <a:t>More effective than allopurinol but commonly provokes acute attacks when therapy is initiated</a:t>
            </a:r>
          </a:p>
          <a:p>
            <a:pPr algn="l" rtl="0"/>
            <a:r>
              <a:rPr lang="en-US" sz="2800" dirty="0">
                <a:latin typeface="Arial Rounded MT Bold" panose="020F0704030504030204" pitchFamily="34" charset="0"/>
              </a:rPr>
              <a:t>Starting dose is 80 mg daily, increasing to 120 mg daily in patients with an inadequate response </a:t>
            </a:r>
          </a:p>
          <a:p>
            <a:pPr marL="0" indent="0" algn="l" rtl="0">
              <a:buNone/>
            </a:pPr>
            <a:br>
              <a:rPr lang="en-US" sz="2800" dirty="0">
                <a:latin typeface="Arial Rounded MT Bold" panose="020F0704030504030204" pitchFamily="34" charset="0"/>
              </a:rPr>
            </a:br>
            <a:endParaRPr lang="ar-IQ" sz="2800" dirty="0">
              <a:latin typeface="Arial Rounded MT Bold" panose="020F0704030504030204" pitchFamily="34" charset="0"/>
            </a:endParaRPr>
          </a:p>
        </p:txBody>
      </p:sp>
    </p:spTree>
    <p:extLst>
      <p:ext uri="{BB962C8B-B14F-4D97-AF65-F5344CB8AC3E}">
        <p14:creationId xmlns:p14="http://schemas.microsoft.com/office/powerpoint/2010/main" val="2765027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66131" y="1637072"/>
            <a:ext cx="7965447" cy="4444333"/>
          </a:xfrm>
        </p:spPr>
      </p:pic>
    </p:spTree>
    <p:extLst>
      <p:ext uri="{BB962C8B-B14F-4D97-AF65-F5344CB8AC3E}">
        <p14:creationId xmlns:p14="http://schemas.microsoft.com/office/powerpoint/2010/main" val="197226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8179" y="2246374"/>
            <a:ext cx="5876163" cy="2219691"/>
          </a:xfrm>
        </p:spPr>
        <p:txBody>
          <a:bodyPr>
            <a:noAutofit/>
          </a:bodyPr>
          <a:lstStyle/>
          <a:p>
            <a:pPr algn="ctr" rtl="0"/>
            <a:r>
              <a:rPr lang="en-US" sz="2800" cap="none" dirty="0">
                <a:latin typeface="Arial Rounded MT Bold" panose="020F0704030504030204" pitchFamily="34" charset="0"/>
              </a:rPr>
              <a:t>The ancient Greeks personified gout as podagra, a child of Dionysus (god of wine) and Aphrodite (goddess of love</a:t>
            </a:r>
            <a:r>
              <a:rPr lang="ar-IQ" sz="2800" cap="none" dirty="0">
                <a:latin typeface="Arial Rounded MT Bold" panose="020F0704030504030204" pitchFamily="34" charset="0"/>
              </a:rPr>
              <a:t>(</a:t>
            </a:r>
          </a:p>
        </p:txBody>
      </p:sp>
      <p:pic>
        <p:nvPicPr>
          <p:cNvPr id="5" name="Picture Placeholder 4"/>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9710" b="19710"/>
          <a:stretch>
            <a:fillRect/>
          </a:stretch>
        </p:blipFill>
        <p:spPr/>
      </p:pic>
    </p:spTree>
    <p:extLst>
      <p:ext uri="{BB962C8B-B14F-4D97-AF65-F5344CB8AC3E}">
        <p14:creationId xmlns:p14="http://schemas.microsoft.com/office/powerpoint/2010/main" val="193666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0"/>
            <a:r>
              <a:rPr lang="en-US" sz="4000" dirty="0">
                <a:latin typeface="Arial Rounded MT Bold" panose="020F0704030504030204" pitchFamily="34" charset="0"/>
              </a:rPr>
              <a:t>Uricosuric drugs</a:t>
            </a:r>
            <a:endParaRPr lang="ar-IQ" sz="4000" dirty="0"/>
          </a:p>
        </p:txBody>
      </p:sp>
      <p:sp>
        <p:nvSpPr>
          <p:cNvPr id="3" name="Content Placeholder 2"/>
          <p:cNvSpPr>
            <a:spLocks noGrp="1"/>
          </p:cNvSpPr>
          <p:nvPr>
            <p:ph idx="1"/>
          </p:nvPr>
        </p:nvSpPr>
        <p:spPr>
          <a:xfrm>
            <a:off x="1104900" y="1386840"/>
            <a:ext cx="9982200" cy="4572000"/>
          </a:xfrm>
        </p:spPr>
        <p:txBody>
          <a:bodyPr>
            <a:noAutofit/>
          </a:bodyPr>
          <a:lstStyle/>
          <a:p>
            <a:pPr algn="l" rtl="0"/>
            <a:r>
              <a:rPr lang="en-US" sz="2800" dirty="0">
                <a:latin typeface="Arial Rounded MT Bold" panose="020F0704030504030204" pitchFamily="34" charset="0"/>
              </a:rPr>
              <a:t>Probenecid</a:t>
            </a:r>
          </a:p>
          <a:p>
            <a:pPr algn="l" rtl="0"/>
            <a:r>
              <a:rPr lang="en-US" sz="2800" dirty="0">
                <a:latin typeface="Arial Rounded MT Bold" panose="020F0704030504030204" pitchFamily="34" charset="0"/>
              </a:rPr>
              <a:t>Sulinpyrazone </a:t>
            </a:r>
          </a:p>
          <a:p>
            <a:pPr algn="l" rtl="0"/>
            <a:r>
              <a:rPr lang="en-US" sz="2800" dirty="0">
                <a:latin typeface="Arial Rounded MT Bold" panose="020F0704030504030204" pitchFamily="34" charset="0"/>
              </a:rPr>
              <a:t>Benzbromarone</a:t>
            </a:r>
          </a:p>
          <a:p>
            <a:pPr algn="l" rtl="0"/>
            <a:r>
              <a:rPr lang="en-US" sz="2800" dirty="0">
                <a:latin typeface="Arial Rounded MT Bold" panose="020F0704030504030204" pitchFamily="34" charset="0"/>
              </a:rPr>
              <a:t>They are contraindicated in </a:t>
            </a:r>
          </a:p>
          <a:p>
            <a:pPr marL="800100" lvl="1" indent="-342900" algn="l" rtl="0">
              <a:buFont typeface="+mj-lt"/>
              <a:buAutoNum type="arabicPeriod"/>
            </a:pPr>
            <a:r>
              <a:rPr lang="en-US" sz="2800" dirty="0">
                <a:latin typeface="Arial Rounded MT Bold" panose="020F0704030504030204" pitchFamily="34" charset="0"/>
              </a:rPr>
              <a:t>Over-producers </a:t>
            </a:r>
          </a:p>
          <a:p>
            <a:pPr marL="800100" lvl="1" indent="-342900" algn="l" rtl="0">
              <a:buFont typeface="+mj-lt"/>
              <a:buAutoNum type="arabicPeriod"/>
            </a:pPr>
            <a:r>
              <a:rPr lang="en-US" sz="2800" dirty="0">
                <a:latin typeface="Arial Rounded MT Bold" panose="020F0704030504030204" pitchFamily="34" charset="0"/>
              </a:rPr>
              <a:t>Renal impairment </a:t>
            </a:r>
          </a:p>
          <a:p>
            <a:pPr marL="800100" lvl="1" indent="-342900" algn="l" rtl="0">
              <a:buFont typeface="+mj-lt"/>
              <a:buAutoNum type="arabicPeriod"/>
            </a:pPr>
            <a:r>
              <a:rPr lang="en-US" sz="2800" dirty="0">
                <a:latin typeface="Arial Rounded MT Bold" panose="020F0704030504030204" pitchFamily="34" charset="0"/>
              </a:rPr>
              <a:t>Urolithiasis (Require high fluid intake to avoid uric acid crystallization in the renal tubules)</a:t>
            </a:r>
            <a:br>
              <a:rPr lang="en-US" sz="2800" dirty="0">
                <a:latin typeface="Arial Rounded MT Bold" panose="020F0704030504030204" pitchFamily="34" charset="0"/>
              </a:rPr>
            </a:br>
            <a:endParaRPr lang="ar-IQ" sz="2800" dirty="0">
              <a:latin typeface="Arial Rounded MT Bold" panose="020F0704030504030204" pitchFamily="34" charset="0"/>
            </a:endParaRPr>
          </a:p>
        </p:txBody>
      </p:sp>
    </p:spTree>
    <p:extLst>
      <p:ext uri="{BB962C8B-B14F-4D97-AF65-F5344CB8AC3E}">
        <p14:creationId xmlns:p14="http://schemas.microsoft.com/office/powerpoint/2010/main" val="4059011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0750" y="2872531"/>
            <a:ext cx="3670556" cy="3670556"/>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283" y="380524"/>
            <a:ext cx="5835395" cy="2492006"/>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b="3730"/>
          <a:stretch/>
        </p:blipFill>
        <p:spPr>
          <a:xfrm>
            <a:off x="6791698" y="924039"/>
            <a:ext cx="4768202" cy="4901573"/>
          </a:xfrm>
          <a:prstGeom prst="rect">
            <a:avLst/>
          </a:prstGeom>
        </p:spPr>
      </p:pic>
    </p:spTree>
    <p:extLst>
      <p:ext uri="{BB962C8B-B14F-4D97-AF65-F5344CB8AC3E}">
        <p14:creationId xmlns:p14="http://schemas.microsoft.com/office/powerpoint/2010/main" val="122419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259080"/>
            <a:ext cx="9980682" cy="822642"/>
          </a:xfrm>
        </p:spPr>
        <p:txBody>
          <a:bodyPr/>
          <a:lstStyle/>
          <a:p>
            <a:pPr algn="ctr" rtl="0"/>
            <a:r>
              <a:rPr lang="en-US" sz="4000" dirty="0">
                <a:latin typeface="Arial Rounded MT Bold" panose="020F0704030504030204" pitchFamily="34" charset="0"/>
              </a:rPr>
              <a:t>Pegloticase</a:t>
            </a:r>
            <a:r>
              <a:rPr lang="en-US" dirty="0">
                <a:latin typeface="Arial Rounded MT Bold" panose="020F0704030504030204" pitchFamily="34" charset="0"/>
              </a:rPr>
              <a:t> </a:t>
            </a:r>
            <a:endParaRPr lang="ar-IQ" dirty="0"/>
          </a:p>
        </p:txBody>
      </p:sp>
      <p:sp>
        <p:nvSpPr>
          <p:cNvPr id="3" name="Content Placeholder 2"/>
          <p:cNvSpPr>
            <a:spLocks noGrp="1"/>
          </p:cNvSpPr>
          <p:nvPr>
            <p:ph idx="1"/>
          </p:nvPr>
        </p:nvSpPr>
        <p:spPr>
          <a:xfrm>
            <a:off x="929640" y="1258320"/>
            <a:ext cx="10500360" cy="4572000"/>
          </a:xfrm>
        </p:spPr>
        <p:txBody>
          <a:bodyPr>
            <a:noAutofit/>
          </a:bodyPr>
          <a:lstStyle/>
          <a:p>
            <a:pPr algn="l" rtl="0"/>
            <a:r>
              <a:rPr lang="en-US" sz="2800" dirty="0">
                <a:latin typeface="Arial Rounded MT Bold" panose="020F0704030504030204" pitchFamily="34" charset="0"/>
              </a:rPr>
              <a:t>Biological treatment in which the enzyme uricase (oxidizes uric to allantoin) </a:t>
            </a:r>
          </a:p>
          <a:p>
            <a:pPr algn="l" rtl="0"/>
            <a:r>
              <a:rPr lang="en-US" sz="2800" dirty="0">
                <a:latin typeface="Arial Rounded MT Bold" panose="020F0704030504030204" pitchFamily="34" charset="0"/>
              </a:rPr>
              <a:t>Indicated for the treatment of tophaceous gout resistant to standard therapy and is administered as an intravenous infusion every 2 weeks for up to 6 months </a:t>
            </a:r>
          </a:p>
          <a:p>
            <a:pPr algn="l" rtl="0"/>
            <a:r>
              <a:rPr lang="en-US" sz="2800" dirty="0">
                <a:latin typeface="Arial Rounded MT Bold" panose="020F0704030504030204" pitchFamily="34" charset="0"/>
              </a:rPr>
              <a:t>Adverse effects are </a:t>
            </a:r>
          </a:p>
          <a:p>
            <a:pPr lvl="1" algn="l" rtl="0"/>
            <a:r>
              <a:rPr lang="en-US" sz="2800" dirty="0">
                <a:latin typeface="Arial Rounded MT Bold" panose="020F0704030504030204" pitchFamily="34" charset="0"/>
              </a:rPr>
              <a:t>Infusion reactions (treated with antihistamines or glucocorticoids) </a:t>
            </a:r>
          </a:p>
          <a:p>
            <a:pPr lvl="1" algn="l" rtl="0"/>
            <a:r>
              <a:rPr lang="en-US" sz="2800" dirty="0">
                <a:latin typeface="Arial Rounded MT Bold" panose="020F0704030504030204" pitchFamily="34" charset="0"/>
              </a:rPr>
              <a:t>Flares of gout during the first 3 months of therapy </a:t>
            </a:r>
          </a:p>
          <a:p>
            <a:pPr algn="l" rtl="0"/>
            <a:r>
              <a:rPr lang="en-US" sz="2800" dirty="0">
                <a:latin typeface="Arial Rounded MT Bold" panose="020F0704030504030204" pitchFamily="34" charset="0"/>
              </a:rPr>
              <a:t>A limiting factor for longer-term treatment is the development of antibodies to Pegloticase, causing impaired therapeutic response</a:t>
            </a:r>
            <a:br>
              <a:rPr lang="en-US" sz="2800" dirty="0">
                <a:latin typeface="Arial Rounded MT Bold" panose="020F0704030504030204" pitchFamily="34" charset="0"/>
              </a:rPr>
            </a:br>
            <a:endParaRPr lang="ar-IQ" sz="2800" dirty="0">
              <a:latin typeface="Arial Rounded MT Bold" panose="020F0704030504030204" pitchFamily="34" charset="0"/>
            </a:endParaRPr>
          </a:p>
        </p:txBody>
      </p:sp>
    </p:spTree>
    <p:extLst>
      <p:ext uri="{BB962C8B-B14F-4D97-AF65-F5344CB8AC3E}">
        <p14:creationId xmlns:p14="http://schemas.microsoft.com/office/powerpoint/2010/main" val="324524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7415" y="699667"/>
            <a:ext cx="10531579" cy="5420914"/>
          </a:xfrm>
        </p:spPr>
        <p:txBody>
          <a:bodyPr>
            <a:noAutofit/>
          </a:bodyPr>
          <a:lstStyle/>
          <a:p>
            <a:pPr marL="0" indent="0" algn="l" rtl="0">
              <a:buNone/>
            </a:pPr>
            <a:r>
              <a:rPr lang="en-US" sz="2800" dirty="0">
                <a:latin typeface="Arial Rounded MT Bold" panose="020F0704030504030204" pitchFamily="34" charset="0"/>
              </a:rPr>
              <a:t>Lifestyle measures are equally important as drug therapy in the treatment of gout</a:t>
            </a:r>
          </a:p>
          <a:p>
            <a:pPr marL="0" indent="0" algn="l" rtl="0">
              <a:buNone/>
            </a:pPr>
            <a:r>
              <a:rPr lang="en-US" sz="2800" dirty="0">
                <a:latin typeface="Arial Rounded MT Bold" panose="020F0704030504030204" pitchFamily="34" charset="0"/>
              </a:rPr>
              <a:t> Patients should be advised to</a:t>
            </a:r>
          </a:p>
          <a:p>
            <a:pPr marL="457200" indent="-457200" algn="l" rtl="0">
              <a:buFont typeface="+mj-lt"/>
              <a:buAutoNum type="arabicPeriod"/>
            </a:pPr>
            <a:r>
              <a:rPr lang="en-US" sz="2800" dirty="0">
                <a:latin typeface="Arial Rounded MT Bold" panose="020F0704030504030204" pitchFamily="34" charset="0"/>
              </a:rPr>
              <a:t>Lose weight</a:t>
            </a:r>
          </a:p>
          <a:p>
            <a:pPr marL="457200" indent="-457200" algn="l" rtl="0">
              <a:buFont typeface="+mj-lt"/>
              <a:buAutoNum type="arabicPeriod"/>
            </a:pPr>
            <a:r>
              <a:rPr lang="en-US" sz="2800" dirty="0">
                <a:latin typeface="Arial Rounded MT Bold" panose="020F0704030504030204" pitchFamily="34" charset="0"/>
              </a:rPr>
              <a:t>Reduce excessive alcohol intake, especially beer </a:t>
            </a:r>
          </a:p>
          <a:p>
            <a:pPr marL="457200" indent="-457200" algn="l" rtl="0">
              <a:buFont typeface="+mj-lt"/>
              <a:buAutoNum type="arabicPeriod"/>
            </a:pPr>
            <a:r>
              <a:rPr lang="en-US" sz="2800" dirty="0">
                <a:latin typeface="Arial Rounded MT Bold" panose="020F0704030504030204" pitchFamily="34" charset="0"/>
              </a:rPr>
              <a:t>Replace thiazides, β-blockers and ACE inhibitors(increase uric acid levels) with Losartan (has a uricosuric effect ) </a:t>
            </a:r>
          </a:p>
          <a:p>
            <a:pPr marL="457200" indent="-457200" algn="l" rtl="0">
              <a:buFont typeface="+mj-lt"/>
              <a:buAutoNum type="arabicPeriod"/>
            </a:pPr>
            <a:r>
              <a:rPr lang="en-US" sz="2800" dirty="0">
                <a:latin typeface="Arial Rounded MT Bold" panose="020F0704030504030204" pitchFamily="34" charset="0"/>
              </a:rPr>
              <a:t>Avoid large amounts of seafood and offal (High purine content) but a highly restrictive diet is not necessary </a:t>
            </a:r>
          </a:p>
          <a:p>
            <a:pPr marL="457200" indent="-457200" algn="l" rtl="0">
              <a:buFont typeface="+mj-lt"/>
              <a:buAutoNum type="arabicPeriod"/>
            </a:pPr>
            <a:r>
              <a:rPr lang="en-US" sz="2800" dirty="0">
                <a:latin typeface="Arial Rounded MT Bold" panose="020F0704030504030204" pitchFamily="34" charset="0"/>
              </a:rPr>
              <a:t>Avoid sugar-sweetened beverages</a:t>
            </a:r>
            <a:br>
              <a:rPr lang="en-US" sz="2800" dirty="0">
                <a:latin typeface="Arial Rounded MT Bold" panose="020F0704030504030204" pitchFamily="34" charset="0"/>
              </a:rPr>
            </a:br>
            <a:endParaRPr lang="ar-IQ" sz="2800" dirty="0">
              <a:latin typeface="Arial Rounded MT Bold" panose="020F0704030504030204" pitchFamily="34" charset="0"/>
            </a:endParaRPr>
          </a:p>
        </p:txBody>
      </p:sp>
    </p:spTree>
    <p:extLst>
      <p:ext uri="{BB962C8B-B14F-4D97-AF65-F5344CB8AC3E}">
        <p14:creationId xmlns:p14="http://schemas.microsoft.com/office/powerpoint/2010/main" val="4000597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6361"/>
          <a:stretch/>
        </p:blipFill>
        <p:spPr>
          <a:xfrm>
            <a:off x="914401" y="152400"/>
            <a:ext cx="10462260" cy="65311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16560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48000" y="289560"/>
            <a:ext cx="6278880" cy="6278880"/>
          </a:xfrm>
        </p:spPr>
      </p:pic>
    </p:spTree>
    <p:extLst>
      <p:ext uri="{BB962C8B-B14F-4D97-AF65-F5344CB8AC3E}">
        <p14:creationId xmlns:p14="http://schemas.microsoft.com/office/powerpoint/2010/main" val="115953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121920"/>
            <a:ext cx="9980682" cy="1096962"/>
          </a:xfrm>
        </p:spPr>
        <p:txBody>
          <a:bodyPr>
            <a:noAutofit/>
          </a:bodyPr>
          <a:lstStyle/>
          <a:p>
            <a:pPr algn="ctr" rtl="0"/>
            <a:r>
              <a:rPr lang="en-US" sz="4000" b="1" dirty="0">
                <a:latin typeface="Arial Rounded MT Bold" panose="020F0704030504030204" pitchFamily="34" charset="0"/>
              </a:rPr>
              <a:t>Calcium pyrophosphate dihydrate crystal deposition disease </a:t>
            </a:r>
            <a:r>
              <a:rPr lang="en-US" sz="4000" dirty="0"/>
              <a:t>(</a:t>
            </a:r>
            <a:r>
              <a:rPr lang="en-US" sz="4000" b="1" dirty="0">
                <a:latin typeface="Arial Rounded MT Bold" panose="020F0704030504030204" pitchFamily="34" charset="0"/>
              </a:rPr>
              <a:t>Pseudogout</a:t>
            </a:r>
            <a:r>
              <a:rPr lang="en-US" sz="4000" dirty="0"/>
              <a:t>) </a:t>
            </a:r>
            <a:r>
              <a:rPr lang="en-US" sz="4000" b="1" dirty="0">
                <a:latin typeface="Arial Rounded MT Bold" panose="020F0704030504030204" pitchFamily="34" charset="0"/>
              </a:rPr>
              <a:t> </a:t>
            </a:r>
            <a:r>
              <a:rPr lang="en-US" sz="4000" dirty="0">
                <a:latin typeface="Arial Rounded MT Bold" panose="020F0704030504030204" pitchFamily="34" charset="0"/>
              </a:rPr>
              <a:t> </a:t>
            </a:r>
            <a:endParaRPr lang="ar-IQ" sz="4000" dirty="0">
              <a:latin typeface="Arial Rounded MT Bold" panose="020F0704030504030204" pitchFamily="34" charset="0"/>
            </a:endParaRPr>
          </a:p>
        </p:txBody>
      </p:sp>
      <p:sp>
        <p:nvSpPr>
          <p:cNvPr id="3" name="Content Placeholder 2"/>
          <p:cNvSpPr>
            <a:spLocks noGrp="1"/>
          </p:cNvSpPr>
          <p:nvPr>
            <p:ph idx="1"/>
          </p:nvPr>
        </p:nvSpPr>
        <p:spPr/>
        <p:txBody>
          <a:bodyPr>
            <a:normAutofit/>
          </a:bodyPr>
          <a:lstStyle/>
          <a:p>
            <a:pPr algn="l" rtl="0"/>
            <a:r>
              <a:rPr lang="en-US" sz="2800" dirty="0">
                <a:latin typeface="Arial Rounded MT Bold" panose="020F0704030504030204" pitchFamily="34" charset="0"/>
              </a:rPr>
              <a:t>Deposition of calcium pyrophosphate dihydrate (CPPD) crystals within articular and hyaline cartilage </a:t>
            </a:r>
          </a:p>
          <a:p>
            <a:pPr algn="l" rtl="0"/>
            <a:r>
              <a:rPr lang="en-US" sz="2800" dirty="0">
                <a:latin typeface="Arial Rounded MT Bold" panose="020F0704030504030204" pitchFamily="34" charset="0"/>
              </a:rPr>
              <a:t>The knee (hyaline cartilage and menisci) is by far the most common site, followed by the wrist (triangular fibrocartilage) and pelvis (symphysis pubis) </a:t>
            </a:r>
            <a:br>
              <a:rPr lang="en-US" sz="2800" dirty="0"/>
            </a:br>
            <a:br>
              <a:rPr lang="en-US" sz="2800" dirty="0">
                <a:latin typeface="Arial Rounded MT Bold" panose="020F0704030504030204" pitchFamily="34" charset="0"/>
              </a:rPr>
            </a:br>
            <a:endParaRPr lang="ar-IQ" sz="2800" dirty="0">
              <a:latin typeface="Arial Rounded MT Bold" panose="020F0704030504030204" pitchFamily="34" charset="0"/>
            </a:endParaRPr>
          </a:p>
        </p:txBody>
      </p:sp>
    </p:spTree>
    <p:extLst>
      <p:ext uri="{BB962C8B-B14F-4D97-AF65-F5344CB8AC3E}">
        <p14:creationId xmlns:p14="http://schemas.microsoft.com/office/powerpoint/2010/main" val="2024421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0"/>
            <a:r>
              <a:rPr lang="en-US" sz="4000" dirty="0">
                <a:latin typeface="Arial Rounded MT Bold" panose="020F0704030504030204" pitchFamily="34" charset="0"/>
              </a:rPr>
              <a:t>Risk factors for chondrocalcinosis</a:t>
            </a:r>
            <a:endParaRPr lang="ar-IQ" sz="4000" dirty="0">
              <a:latin typeface="Arial Rounded MT Bold" panose="020F0704030504030204" pitchFamily="34" charset="0"/>
            </a:endParaRPr>
          </a:p>
        </p:txBody>
      </p:sp>
      <p:sp>
        <p:nvSpPr>
          <p:cNvPr id="3" name="Content Placeholder 2"/>
          <p:cNvSpPr>
            <a:spLocks noGrp="1"/>
          </p:cNvSpPr>
          <p:nvPr>
            <p:ph idx="1"/>
          </p:nvPr>
        </p:nvSpPr>
        <p:spPr>
          <a:xfrm>
            <a:off x="1089660" y="1356360"/>
            <a:ext cx="9974580" cy="4892040"/>
          </a:xfrm>
        </p:spPr>
        <p:txBody>
          <a:bodyPr>
            <a:noAutofit/>
          </a:bodyPr>
          <a:lstStyle/>
          <a:p>
            <a:pPr marL="0" indent="0" algn="l" rtl="0">
              <a:buNone/>
            </a:pPr>
            <a:r>
              <a:rPr lang="en-US" sz="3200" dirty="0">
                <a:latin typeface="Arial Rounded MT Bold" panose="020F0704030504030204" pitchFamily="34" charset="0"/>
              </a:rPr>
              <a:t>Common</a:t>
            </a:r>
          </a:p>
          <a:p>
            <a:pPr lvl="1" algn="l" rtl="0"/>
            <a:r>
              <a:rPr lang="en-US" sz="2800" dirty="0">
                <a:latin typeface="Arial Rounded MT Bold" panose="020F0704030504030204" pitchFamily="34" charset="0"/>
              </a:rPr>
              <a:t>Age</a:t>
            </a:r>
          </a:p>
          <a:p>
            <a:pPr lvl="1" algn="l" rtl="0"/>
            <a:r>
              <a:rPr lang="en-US" sz="2800" dirty="0">
                <a:latin typeface="Arial Rounded MT Bold" panose="020F0704030504030204" pitchFamily="34" charset="0"/>
              </a:rPr>
              <a:t>Osteoarthritis</a:t>
            </a:r>
          </a:p>
          <a:p>
            <a:pPr lvl="1" algn="l" rtl="0"/>
            <a:r>
              <a:rPr lang="en-US" sz="2800" dirty="0">
                <a:latin typeface="Arial Rounded MT Bold" panose="020F0704030504030204" pitchFamily="34" charset="0"/>
              </a:rPr>
              <a:t>Primary Hyperparathyroidism</a:t>
            </a:r>
          </a:p>
          <a:p>
            <a:pPr marL="0" indent="0" algn="l" rtl="0">
              <a:buNone/>
            </a:pPr>
            <a:r>
              <a:rPr lang="en-US" sz="3200" dirty="0">
                <a:latin typeface="Arial Rounded MT Bold" panose="020F0704030504030204" pitchFamily="34" charset="0"/>
              </a:rPr>
              <a:t>Less common </a:t>
            </a:r>
          </a:p>
          <a:p>
            <a:pPr lvl="1" algn="l" rtl="0"/>
            <a:r>
              <a:rPr lang="en-US" sz="2800" dirty="0">
                <a:latin typeface="Arial Rounded MT Bold" panose="020F0704030504030204" pitchFamily="34" charset="0"/>
              </a:rPr>
              <a:t>Familial factors</a:t>
            </a:r>
          </a:p>
          <a:p>
            <a:pPr lvl="1" algn="l" rtl="0"/>
            <a:r>
              <a:rPr lang="en-US" sz="2800" dirty="0">
                <a:latin typeface="Arial Rounded MT Bold" panose="020F0704030504030204" pitchFamily="34" charset="0"/>
              </a:rPr>
              <a:t>Haemochromatosis</a:t>
            </a:r>
          </a:p>
          <a:p>
            <a:pPr lvl="1" algn="l" rtl="0"/>
            <a:r>
              <a:rPr lang="en-US" sz="2800" dirty="0">
                <a:latin typeface="Arial Rounded MT Bold" panose="020F0704030504030204" pitchFamily="34" charset="0"/>
              </a:rPr>
              <a:t>Wilson’s disease</a:t>
            </a:r>
          </a:p>
          <a:p>
            <a:pPr lvl="1" algn="l" rtl="0"/>
            <a:r>
              <a:rPr lang="en-US" sz="2800" dirty="0">
                <a:latin typeface="Arial Rounded MT Bold" panose="020F0704030504030204" pitchFamily="34" charset="0"/>
              </a:rPr>
              <a:t>Hypophosphatasia</a:t>
            </a:r>
          </a:p>
          <a:p>
            <a:pPr lvl="1" algn="l" rtl="0"/>
            <a:r>
              <a:rPr lang="en-US" sz="2800" dirty="0">
                <a:latin typeface="Arial Rounded MT Bold" panose="020F0704030504030204" pitchFamily="34" charset="0"/>
              </a:rPr>
              <a:t>Hypomagnesaemia</a:t>
            </a:r>
          </a:p>
        </p:txBody>
      </p:sp>
    </p:spTree>
    <p:extLst>
      <p:ext uri="{BB962C8B-B14F-4D97-AF65-F5344CB8AC3E}">
        <p14:creationId xmlns:p14="http://schemas.microsoft.com/office/powerpoint/2010/main" val="1416499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latin typeface="Arial Rounded MT Bold" panose="020F0704030504030204" pitchFamily="34" charset="0"/>
              </a:rPr>
              <a:t>The classical presentation of Calcium pyrophosphate dihydrate crystal deposition disease  </a:t>
            </a:r>
            <a:endParaRPr lang="ar-IQ" b="1" dirty="0">
              <a:latin typeface="Arial Rounded MT Bold" panose="020F0704030504030204" pitchFamily="34" charset="0"/>
            </a:endParaRPr>
          </a:p>
        </p:txBody>
      </p:sp>
      <p:sp>
        <p:nvSpPr>
          <p:cNvPr id="3" name="Content Placeholder 2"/>
          <p:cNvSpPr>
            <a:spLocks noGrp="1"/>
          </p:cNvSpPr>
          <p:nvPr>
            <p:ph idx="1"/>
          </p:nvPr>
        </p:nvSpPr>
        <p:spPr>
          <a:xfrm>
            <a:off x="1089660" y="1371600"/>
            <a:ext cx="9982200" cy="4572000"/>
          </a:xfrm>
        </p:spPr>
        <p:txBody>
          <a:bodyPr>
            <a:noAutofit/>
          </a:bodyPr>
          <a:lstStyle/>
          <a:p>
            <a:pPr algn="l" rtl="0"/>
            <a:r>
              <a:rPr lang="en-US" sz="3200" dirty="0">
                <a:latin typeface="Arial Rounded MT Bold" panose="020F0704030504030204" pitchFamily="34" charset="0"/>
              </a:rPr>
              <a:t>Acute Pseudogout </a:t>
            </a:r>
          </a:p>
          <a:p>
            <a:pPr lvl="1" algn="l" rtl="0"/>
            <a:r>
              <a:rPr lang="en-US" sz="2400" dirty="0">
                <a:latin typeface="Arial Rounded MT Bold" panose="020F0704030504030204" pitchFamily="34" charset="0"/>
              </a:rPr>
              <a:t>Swollen tender joint with a large effusion usually uniformly blood-stained</a:t>
            </a:r>
          </a:p>
          <a:p>
            <a:pPr lvl="1" algn="l" rtl="0"/>
            <a:r>
              <a:rPr lang="en-US" sz="2400" dirty="0">
                <a:latin typeface="Arial Rounded MT Bold" panose="020F0704030504030204" pitchFamily="34" charset="0"/>
              </a:rPr>
              <a:t>Fever is common and the patient may appear confused and ill </a:t>
            </a:r>
          </a:p>
          <a:p>
            <a:pPr algn="l" rtl="0"/>
            <a:r>
              <a:rPr lang="en-US" sz="3200" dirty="0">
                <a:latin typeface="Arial Rounded MT Bold" panose="020F0704030504030204" pitchFamily="34" charset="0"/>
              </a:rPr>
              <a:t>Chronic CPPD arthropathy</a:t>
            </a:r>
          </a:p>
          <a:p>
            <a:pPr lvl="1" algn="l" rtl="0"/>
            <a:r>
              <a:rPr lang="en-US" sz="2400" dirty="0">
                <a:latin typeface="Arial Rounded MT Bold" panose="020F0704030504030204" pitchFamily="34" charset="0"/>
              </a:rPr>
              <a:t>Rheumatoid Like </a:t>
            </a:r>
          </a:p>
          <a:p>
            <a:pPr lvl="1" algn="l" rtl="0"/>
            <a:r>
              <a:rPr lang="en-US" sz="2400" dirty="0">
                <a:latin typeface="Arial Rounded MT Bold" panose="020F0704030504030204" pitchFamily="34" charset="0"/>
              </a:rPr>
              <a:t>Osteoarthritis like</a:t>
            </a:r>
          </a:p>
          <a:p>
            <a:pPr algn="l" rtl="0"/>
            <a:r>
              <a:rPr lang="en-US" sz="3200" dirty="0">
                <a:latin typeface="Arial Rounded MT Bold" panose="020F0704030504030204" pitchFamily="34" charset="0"/>
              </a:rPr>
              <a:t>Crowned dens syndrome </a:t>
            </a:r>
          </a:p>
          <a:p>
            <a:pPr lvl="1" algn="l" rtl="0"/>
            <a:r>
              <a:rPr lang="en-US" sz="2400" dirty="0">
                <a:latin typeface="Arial Rounded MT Bold" panose="020F0704030504030204" pitchFamily="34" charset="0"/>
              </a:rPr>
              <a:t>Inflammation around the odontoid process  </a:t>
            </a:r>
          </a:p>
          <a:p>
            <a:pPr algn="l" rtl="0"/>
            <a:r>
              <a:rPr lang="en-US" sz="3600" dirty="0">
                <a:latin typeface="Arial Rounded MT Bold" panose="020F0704030504030204" pitchFamily="34" charset="0"/>
              </a:rPr>
              <a:t>Psudocharcot </a:t>
            </a:r>
            <a:br>
              <a:rPr lang="en-US" sz="3600" dirty="0">
                <a:latin typeface="Arial Rounded MT Bold" panose="020F0704030504030204" pitchFamily="34" charset="0"/>
              </a:rPr>
            </a:b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107606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96340" y="5565234"/>
            <a:ext cx="9980682" cy="789846"/>
          </a:xfrm>
        </p:spPr>
        <p:txBody>
          <a:bodyPr>
            <a:normAutofit/>
          </a:bodyPr>
          <a:lstStyle/>
          <a:p>
            <a:pPr algn="ctr" rtl="0"/>
            <a:r>
              <a:rPr lang="en-US" sz="2000" dirty="0">
                <a:latin typeface="Arial Rounded MT Bold" panose="020F0704030504030204" pitchFamily="34" charset="0"/>
              </a:rPr>
              <a:t>(A) Thin curvilinear calcification (arrow) of the transverse ligament of the atlas</a:t>
            </a:r>
            <a:br>
              <a:rPr lang="en-US" sz="2000" dirty="0">
                <a:latin typeface="Arial Rounded MT Bold" panose="020F0704030504030204" pitchFamily="34" charset="0"/>
              </a:rPr>
            </a:br>
            <a:r>
              <a:rPr lang="en-US" sz="2000" dirty="0">
                <a:latin typeface="Arial Rounded MT Bold" panose="020F0704030504030204" pitchFamily="34" charset="0"/>
              </a:rPr>
              <a:t>(B) Linear calcification (arrows) in the coronal view</a:t>
            </a:r>
            <a:endParaRPr lang="ar-IQ" sz="2000" dirty="0">
              <a:latin typeface="Arial Rounded MT Bold" panose="020F0704030504030204" pitchFamily="34" charset="0"/>
            </a:endParaRP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94178" y="652615"/>
            <a:ext cx="4788462" cy="4791546"/>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7781" y="683093"/>
            <a:ext cx="4870486" cy="47575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4367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0"/>
            <a:r>
              <a:rPr lang="en-US" sz="4000" b="1" dirty="0">
                <a:latin typeface="Arial Rounded MT Bold" panose="020F0704030504030204" pitchFamily="34" charset="0"/>
              </a:rPr>
              <a:t>Gout</a:t>
            </a:r>
            <a:endParaRPr lang="ar-IQ" dirty="0">
              <a:latin typeface="Arial Rounded MT Bold" panose="020F0704030504030204" pitchFamily="34" charset="0"/>
            </a:endParaRPr>
          </a:p>
        </p:txBody>
      </p:sp>
      <p:sp>
        <p:nvSpPr>
          <p:cNvPr id="3" name="Content Placeholder 2"/>
          <p:cNvSpPr>
            <a:spLocks noGrp="1"/>
          </p:cNvSpPr>
          <p:nvPr>
            <p:ph idx="1"/>
          </p:nvPr>
        </p:nvSpPr>
        <p:spPr>
          <a:xfrm>
            <a:off x="1104900" y="1341120"/>
            <a:ext cx="9982200" cy="4572000"/>
          </a:xfrm>
        </p:spPr>
        <p:txBody>
          <a:bodyPr/>
          <a:lstStyle/>
          <a:p>
            <a:pPr algn="l" rtl="0"/>
            <a:r>
              <a:rPr lang="en-US" sz="2800" dirty="0">
                <a:latin typeface="Arial Rounded MT Bold" panose="020F0704030504030204" pitchFamily="34" charset="0"/>
              </a:rPr>
              <a:t>The most common inflammatory arthritis in men and in older women </a:t>
            </a:r>
          </a:p>
          <a:p>
            <a:pPr algn="l" rtl="0"/>
            <a:r>
              <a:rPr lang="en-US" sz="2800" dirty="0">
                <a:latin typeface="Arial Rounded MT Bold" panose="020F0704030504030204" pitchFamily="34" charset="0"/>
              </a:rPr>
              <a:t>It is caused by deposition of monosodium urate monohydrate crystals in and around synovial joints </a:t>
            </a:r>
            <a:br>
              <a:rPr lang="en-US" dirty="0"/>
            </a:br>
            <a:endParaRPr lang="ar-IQ" dirty="0"/>
          </a:p>
        </p:txBody>
      </p:sp>
    </p:spTree>
    <p:extLst>
      <p:ext uri="{BB962C8B-B14F-4D97-AF65-F5344CB8AC3E}">
        <p14:creationId xmlns:p14="http://schemas.microsoft.com/office/powerpoint/2010/main" val="2313940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0"/>
            <a:r>
              <a:rPr lang="en-US" sz="4000" b="1" dirty="0">
                <a:latin typeface="Arial Rounded MT Bold" panose="020F0704030504030204" pitchFamily="34" charset="0"/>
              </a:rPr>
              <a:t>Investigations</a:t>
            </a:r>
            <a:r>
              <a:rPr lang="en-US" sz="4000" dirty="0">
                <a:latin typeface="Arial Rounded MT Bold" panose="020F0704030504030204" pitchFamily="34" charset="0"/>
              </a:rPr>
              <a:t> </a:t>
            </a:r>
            <a:endParaRPr lang="ar-IQ" dirty="0"/>
          </a:p>
        </p:txBody>
      </p:sp>
      <p:sp>
        <p:nvSpPr>
          <p:cNvPr id="3" name="Content Placeholder 2"/>
          <p:cNvSpPr>
            <a:spLocks noGrp="1"/>
          </p:cNvSpPr>
          <p:nvPr>
            <p:ph idx="1"/>
          </p:nvPr>
        </p:nvSpPr>
        <p:spPr>
          <a:xfrm>
            <a:off x="952500" y="1600200"/>
            <a:ext cx="10142220" cy="4572000"/>
          </a:xfrm>
        </p:spPr>
        <p:txBody>
          <a:bodyPr>
            <a:normAutofit/>
          </a:bodyPr>
          <a:lstStyle/>
          <a:p>
            <a:pPr algn="l" rtl="0"/>
            <a:r>
              <a:rPr lang="en-US" sz="2800" dirty="0">
                <a:latin typeface="Arial Rounded MT Bold" panose="020F0704030504030204" pitchFamily="34" charset="0"/>
              </a:rPr>
              <a:t>Joint aspiration, followed by compensated polarized microscopy to demonstrate CPPD crystals  </a:t>
            </a:r>
          </a:p>
          <a:p>
            <a:pPr algn="l" rtl="0"/>
            <a:r>
              <a:rPr lang="en-US" sz="2800" dirty="0">
                <a:latin typeface="Arial Rounded MT Bold" panose="020F0704030504030204" pitchFamily="34" charset="0"/>
              </a:rPr>
              <a:t>Gram stain and culture of the fluid should be performed to exclude sepsis, even if CPPD crystals are identified</a:t>
            </a:r>
            <a:br>
              <a:rPr lang="en-US" sz="2800" dirty="0">
                <a:latin typeface="Arial Rounded MT Bold" panose="020F0704030504030204" pitchFamily="34" charset="0"/>
              </a:rPr>
            </a:br>
            <a:br>
              <a:rPr lang="en-US" sz="2800" dirty="0">
                <a:latin typeface="Arial Rounded MT Bold" panose="020F0704030504030204" pitchFamily="34" charset="0"/>
              </a:rPr>
            </a:br>
            <a:endParaRPr lang="ar-IQ" sz="2800" dirty="0">
              <a:latin typeface="Arial Rounded MT Bold" panose="020F0704030504030204" pitchFamily="34" charset="0"/>
            </a:endParaRPr>
          </a:p>
        </p:txBody>
      </p:sp>
    </p:spTree>
    <p:extLst>
      <p:ext uri="{BB962C8B-B14F-4D97-AF65-F5344CB8AC3E}">
        <p14:creationId xmlns:p14="http://schemas.microsoft.com/office/powerpoint/2010/main" val="984339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10640" y="5379720"/>
            <a:ext cx="9479280" cy="1371600"/>
          </a:xfrm>
        </p:spPr>
        <p:txBody>
          <a:bodyPr>
            <a:noAutofit/>
          </a:bodyPr>
          <a:lstStyle/>
          <a:p>
            <a:pPr rtl="0"/>
            <a:r>
              <a:rPr lang="en-US" dirty="0">
                <a:latin typeface="Arial Rounded MT Bold" panose="020F0704030504030204" pitchFamily="34" charset="0"/>
              </a:rPr>
              <a:t>Compensated polarizing light microscopic findings </a:t>
            </a:r>
            <a:r>
              <a:rPr lang="ar-IQ" dirty="0">
                <a:latin typeface="Arial Rounded MT Bold" panose="020F0704030504030204" pitchFamily="34" charset="0"/>
              </a:rPr>
              <a:t>  </a:t>
            </a:r>
            <a:r>
              <a:rPr lang="en-US" dirty="0">
                <a:latin typeface="Arial Rounded MT Bold" panose="020F0704030504030204" pitchFamily="34" charset="0"/>
              </a:rPr>
              <a:t>CPPD crystal which appears rhomboid-shaped with triclinic structures and positive birefringent</a:t>
            </a:r>
            <a:endParaRPr lang="ar-IQ" dirty="0">
              <a:latin typeface="Arial Rounded MT Bold" panose="020F0704030504030204"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54573" y="385572"/>
            <a:ext cx="9420108" cy="4765548"/>
          </a:xfrm>
        </p:spPr>
      </p:pic>
    </p:spTree>
    <p:extLst>
      <p:ext uri="{BB962C8B-B14F-4D97-AF65-F5344CB8AC3E}">
        <p14:creationId xmlns:p14="http://schemas.microsoft.com/office/powerpoint/2010/main" val="235470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4900" y="1356360"/>
            <a:ext cx="9982200" cy="2667000"/>
          </a:xfrm>
        </p:spPr>
        <p:txBody>
          <a:bodyPr>
            <a:normAutofit/>
          </a:bodyPr>
          <a:lstStyle/>
          <a:p>
            <a:pPr algn="l" rtl="0"/>
            <a:r>
              <a:rPr lang="en-US" sz="2800" dirty="0">
                <a:latin typeface="Arial Rounded MT Bold" panose="020F0704030504030204" pitchFamily="34" charset="0"/>
              </a:rPr>
              <a:t>X-rays of the affected joint may show evidence of calcification in hyaline cartilage and/or fibrocartilage, (absence of calcification does not exclude the diagnosis) </a:t>
            </a:r>
            <a:br>
              <a:rPr lang="en-US" sz="2800" dirty="0">
                <a:latin typeface="Arial Rounded MT Bold" panose="020F0704030504030204" pitchFamily="34" charset="0"/>
              </a:rPr>
            </a:br>
            <a:endParaRPr lang="ar-IQ" sz="2800" dirty="0">
              <a:latin typeface="Arial Rounded MT Bold" panose="020F070403050403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32960" y="2949053"/>
            <a:ext cx="2843981" cy="355697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9681" y="2965641"/>
            <a:ext cx="2880048" cy="354039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4154" y="2956560"/>
            <a:ext cx="2926734" cy="3550920"/>
          </a:xfrm>
          <a:prstGeom prst="rect">
            <a:avLst/>
          </a:prstGeom>
        </p:spPr>
      </p:pic>
    </p:spTree>
    <p:extLst>
      <p:ext uri="{BB962C8B-B14F-4D97-AF65-F5344CB8AC3E}">
        <p14:creationId xmlns:p14="http://schemas.microsoft.com/office/powerpoint/2010/main" val="492846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latin typeface="Arial Rounded MT Bold" panose="020F0704030504030204" pitchFamily="34" charset="0"/>
              </a:rPr>
              <a:t>Management</a:t>
            </a:r>
            <a:endParaRPr lang="ar-IQ" sz="4000" dirty="0">
              <a:latin typeface="Arial Rounded MT Bold" panose="020F0704030504030204" pitchFamily="34" charset="0"/>
            </a:endParaRPr>
          </a:p>
        </p:txBody>
      </p:sp>
      <p:sp>
        <p:nvSpPr>
          <p:cNvPr id="3" name="Content Placeholder 2"/>
          <p:cNvSpPr>
            <a:spLocks noGrp="1"/>
          </p:cNvSpPr>
          <p:nvPr>
            <p:ph idx="1"/>
          </p:nvPr>
        </p:nvSpPr>
        <p:spPr>
          <a:xfrm>
            <a:off x="1104900" y="1539240"/>
            <a:ext cx="9982200" cy="4572000"/>
          </a:xfrm>
        </p:spPr>
        <p:txBody>
          <a:bodyPr>
            <a:normAutofit/>
          </a:bodyPr>
          <a:lstStyle/>
          <a:p>
            <a:pPr algn="l" rtl="0"/>
            <a:r>
              <a:rPr lang="en-US" sz="2800" dirty="0">
                <a:latin typeface="Arial Rounded MT Bold" panose="020F0704030504030204" pitchFamily="34" charset="0"/>
              </a:rPr>
              <a:t>Joint aspiration (symptomatic relief and sometimes no further treatment is required)</a:t>
            </a:r>
          </a:p>
          <a:p>
            <a:pPr algn="l" rtl="0"/>
            <a:r>
              <a:rPr lang="en-US" sz="2800" dirty="0">
                <a:latin typeface="Arial Rounded MT Bold" panose="020F0704030504030204" pitchFamily="34" charset="0"/>
              </a:rPr>
              <a:t>Persistent symptoms can be treated with </a:t>
            </a:r>
          </a:p>
          <a:p>
            <a:pPr lvl="1" algn="l" rtl="0"/>
            <a:r>
              <a:rPr lang="en-US" sz="2000" dirty="0">
                <a:latin typeface="Arial Rounded MT Bold" panose="020F0704030504030204" pitchFamily="34" charset="0"/>
              </a:rPr>
              <a:t>Intra-articular glucocorticoid</a:t>
            </a:r>
          </a:p>
          <a:p>
            <a:pPr lvl="1" algn="l" rtl="0"/>
            <a:r>
              <a:rPr lang="en-US" sz="2000" dirty="0">
                <a:latin typeface="Arial Rounded MT Bold" panose="020F0704030504030204" pitchFamily="34" charset="0"/>
              </a:rPr>
              <a:t>Colchicine </a:t>
            </a:r>
          </a:p>
          <a:p>
            <a:pPr lvl="1" algn="l" rtl="0"/>
            <a:r>
              <a:rPr lang="en-US" sz="2000" dirty="0">
                <a:latin typeface="Arial Rounded MT Bold" panose="020F0704030504030204" pitchFamily="34" charset="0"/>
              </a:rPr>
              <a:t>NSAID </a:t>
            </a:r>
            <a:br>
              <a:rPr lang="en-US" sz="2000" dirty="0">
                <a:latin typeface="Arial Rounded MT Bold" panose="020F0704030504030204" pitchFamily="34" charset="0"/>
              </a:rPr>
            </a:br>
            <a:endParaRPr lang="en-US" sz="2000" dirty="0">
              <a:latin typeface="Arial Rounded MT Bold" panose="020F0704030504030204" pitchFamily="34" charset="0"/>
            </a:endParaRPr>
          </a:p>
          <a:p>
            <a:pPr algn="l" rtl="0"/>
            <a:r>
              <a:rPr lang="en-US" sz="2800" dirty="0">
                <a:latin typeface="Arial Rounded MT Bold" panose="020F0704030504030204" pitchFamily="34" charset="0"/>
              </a:rPr>
              <a:t>Chronic pyrophosphate-induced arthropathy should be managed as for OA </a:t>
            </a:r>
            <a:br>
              <a:rPr lang="en-US" sz="3200" dirty="0">
                <a:latin typeface="Arial Rounded MT Bold" panose="020F0704030504030204" pitchFamily="34" charset="0"/>
              </a:rPr>
            </a:br>
            <a:endParaRPr lang="ar-IQ" sz="3200" dirty="0">
              <a:latin typeface="Arial Rounded MT Bold" panose="020F0704030504030204" pitchFamily="34" charset="0"/>
            </a:endParaRPr>
          </a:p>
        </p:txBody>
      </p:sp>
    </p:spTree>
    <p:extLst>
      <p:ext uri="{BB962C8B-B14F-4D97-AF65-F5344CB8AC3E}">
        <p14:creationId xmlns:p14="http://schemas.microsoft.com/office/powerpoint/2010/main" val="967722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86810" y="329675"/>
            <a:ext cx="5324432" cy="6208289"/>
          </a:xfrm>
        </p:spPr>
      </p:pic>
    </p:spTree>
    <p:extLst>
      <p:ext uri="{BB962C8B-B14F-4D97-AF65-F5344CB8AC3E}">
        <p14:creationId xmlns:p14="http://schemas.microsoft.com/office/powerpoint/2010/main" val="1228147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0"/>
            <a:r>
              <a:rPr lang="en-US" sz="4000" b="1" dirty="0">
                <a:latin typeface="Arial Rounded MT Bold" panose="020F0704030504030204" pitchFamily="34" charset="0"/>
              </a:rPr>
              <a:t>Epidemiology</a:t>
            </a:r>
            <a:endParaRPr lang="ar-IQ" sz="4000" dirty="0">
              <a:latin typeface="Arial Rounded MT Bold" panose="020F0704030504030204" pitchFamily="34" charset="0"/>
            </a:endParaRPr>
          </a:p>
        </p:txBody>
      </p:sp>
      <p:sp>
        <p:nvSpPr>
          <p:cNvPr id="3" name="Content Placeholder 2"/>
          <p:cNvSpPr>
            <a:spLocks noGrp="1"/>
          </p:cNvSpPr>
          <p:nvPr>
            <p:ph idx="1"/>
          </p:nvPr>
        </p:nvSpPr>
        <p:spPr>
          <a:xfrm>
            <a:off x="1104900" y="1375239"/>
            <a:ext cx="10113560" cy="5090615"/>
          </a:xfrm>
        </p:spPr>
        <p:txBody>
          <a:bodyPr>
            <a:noAutofit/>
          </a:bodyPr>
          <a:lstStyle/>
          <a:p>
            <a:pPr algn="l" rtl="0"/>
            <a:r>
              <a:rPr lang="en-US" sz="2800" dirty="0">
                <a:solidFill>
                  <a:srgbClr val="231F20"/>
                </a:solidFill>
                <a:latin typeface="Arial Rounded MT Bold" panose="020F0704030504030204" pitchFamily="34" charset="0"/>
              </a:rPr>
              <a:t>The prevalence of gout is  1–2%, with a greater than 5 : 1 male dominance</a:t>
            </a:r>
          </a:p>
          <a:p>
            <a:pPr algn="l" rtl="0"/>
            <a:r>
              <a:rPr lang="en-US" sz="2800" dirty="0">
                <a:solidFill>
                  <a:srgbClr val="231F20"/>
                </a:solidFill>
                <a:latin typeface="Arial Rounded MT Bold" panose="020F0704030504030204" pitchFamily="34" charset="0"/>
              </a:rPr>
              <a:t>Gout has become progressively more common over recent years due to the increased prevalence of obesity and metabolic syndrome</a:t>
            </a:r>
          </a:p>
          <a:p>
            <a:pPr marL="0" indent="0" algn="l" rtl="0">
              <a:buNone/>
            </a:pPr>
            <a:br>
              <a:rPr lang="en-US" sz="2800" dirty="0">
                <a:latin typeface="Arial Rounded MT Bold" panose="020F0704030504030204" pitchFamily="34" charset="0"/>
              </a:rPr>
            </a:br>
            <a:r>
              <a:rPr lang="en-US" sz="2800" dirty="0">
                <a:latin typeface="Arial Rounded MT Bold" panose="020F0704030504030204" pitchFamily="34" charset="0"/>
              </a:rPr>
              <a:t> </a:t>
            </a:r>
            <a:br>
              <a:rPr lang="en-US" sz="2800" dirty="0">
                <a:latin typeface="Arial Rounded MT Bold" panose="020F0704030504030204" pitchFamily="34" charset="0"/>
              </a:rPr>
            </a:br>
            <a:endParaRPr lang="ar-IQ" sz="2800" dirty="0">
              <a:latin typeface="Arial Rounded MT Bold" panose="020F0704030504030204" pitchFamily="34" charset="0"/>
            </a:endParaRPr>
          </a:p>
        </p:txBody>
      </p:sp>
    </p:spTree>
    <p:extLst>
      <p:ext uri="{BB962C8B-B14F-4D97-AF65-F5344CB8AC3E}">
        <p14:creationId xmlns:p14="http://schemas.microsoft.com/office/powerpoint/2010/main" val="4235515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0"/>
            <a:r>
              <a:rPr lang="en-US" sz="4000" dirty="0">
                <a:latin typeface="Arial Rounded MT Bold" panose="020F0704030504030204" pitchFamily="34" charset="0"/>
              </a:rPr>
              <a:t>Pathophysiology</a:t>
            </a:r>
            <a:endParaRPr lang="ar-IQ" sz="4000" dirty="0">
              <a:latin typeface="Arial Rounded MT Bold" panose="020F0704030504030204" pitchFamily="34" charset="0"/>
            </a:endParaRPr>
          </a:p>
        </p:txBody>
      </p:sp>
      <p:sp>
        <p:nvSpPr>
          <p:cNvPr id="3" name="Content Placeholder 2"/>
          <p:cNvSpPr>
            <a:spLocks noGrp="1"/>
          </p:cNvSpPr>
          <p:nvPr>
            <p:ph idx="1"/>
          </p:nvPr>
        </p:nvSpPr>
        <p:spPr>
          <a:xfrm>
            <a:off x="1104900" y="1325880"/>
            <a:ext cx="10248900" cy="4962832"/>
          </a:xfrm>
        </p:spPr>
        <p:txBody>
          <a:bodyPr>
            <a:noAutofit/>
          </a:bodyPr>
          <a:lstStyle/>
          <a:p>
            <a:pPr algn="l" rtl="0"/>
            <a:r>
              <a:rPr lang="en-US" sz="2800" dirty="0">
                <a:latin typeface="Arial Rounded MT Bold" panose="020F0704030504030204" pitchFamily="34" charset="0"/>
              </a:rPr>
              <a:t>About one-third of the body uric acid pool is derived from dietary sources and two-thirds from endogenous purine metabolism </a:t>
            </a:r>
          </a:p>
          <a:p>
            <a:pPr algn="l" rtl="0"/>
            <a:r>
              <a:rPr lang="en-US" sz="2800" dirty="0">
                <a:latin typeface="Arial Rounded MT Bold" panose="020F0704030504030204" pitchFamily="34" charset="0"/>
              </a:rPr>
              <a:t>The concentration of uric acid in body fluids depends on the balance between endogenous synthesis, and elimination by the kidneys (two-thirds) and gut (one-third) </a:t>
            </a:r>
          </a:p>
          <a:p>
            <a:pPr algn="l" rtl="0"/>
            <a:r>
              <a:rPr lang="en-US" sz="2800" dirty="0">
                <a:latin typeface="Arial Rounded MT Bold" panose="020F0704030504030204" pitchFamily="34" charset="0"/>
              </a:rPr>
              <a:t>Purine nucleotide synthesis and degradation are regulated by a network of enzyme pathways, but xanthine oxidase plays a pivotal role in catalyzing the conversion of hypoxanthine to xanthine and xanthine to uric acid </a:t>
            </a:r>
            <a:br>
              <a:rPr lang="en-US" sz="2800" dirty="0">
                <a:latin typeface="Arial Rounded MT Bold" panose="020F0704030504030204" pitchFamily="34" charset="0"/>
              </a:rPr>
            </a:br>
            <a:br>
              <a:rPr lang="en-US" sz="2800" dirty="0">
                <a:latin typeface="Arial Rounded MT Bold" panose="020F0704030504030204" pitchFamily="34" charset="0"/>
              </a:rPr>
            </a:br>
            <a:br>
              <a:rPr lang="en-US" sz="2800" dirty="0">
                <a:latin typeface="Arial Rounded MT Bold" panose="020F0704030504030204" pitchFamily="34" charset="0"/>
              </a:rPr>
            </a:br>
            <a:endParaRPr lang="ar-IQ" sz="2800" dirty="0">
              <a:latin typeface="Arial Rounded MT Bold" panose="020F0704030504030204" pitchFamily="34" charset="0"/>
            </a:endParaRPr>
          </a:p>
        </p:txBody>
      </p:sp>
    </p:spTree>
    <p:extLst>
      <p:ext uri="{BB962C8B-B14F-4D97-AF65-F5344CB8AC3E}">
        <p14:creationId xmlns:p14="http://schemas.microsoft.com/office/powerpoint/2010/main" val="246190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282460" y="0"/>
            <a:ext cx="7834321" cy="9608129"/>
          </a:xfrm>
          <a:prstGeom prst="rect">
            <a:avLst/>
          </a:prstGeom>
        </p:spPr>
      </p:pic>
    </p:spTree>
    <p:extLst>
      <p:ext uri="{BB962C8B-B14F-4D97-AF65-F5344CB8AC3E}">
        <p14:creationId xmlns:p14="http://schemas.microsoft.com/office/powerpoint/2010/main" val="4059326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3.54167E-6 -2.96296E-6 L -0.00117 -0.61018 " pathEditMode="relative" rAng="0" ptsTypes="AA">
                                      <p:cBhvr>
                                        <p:cTn id="6" dur="2000" fill="hold"/>
                                        <p:tgtEl>
                                          <p:spTgt spid="4"/>
                                        </p:tgtEl>
                                        <p:attrNameLst>
                                          <p:attrName>ppt_x</p:attrName>
                                          <p:attrName>ppt_y</p:attrName>
                                        </p:attrNameLst>
                                      </p:cBhvr>
                                      <p:rCtr x="-65" y="-3050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1554480" y="1170861"/>
            <a:ext cx="9982200" cy="5262979"/>
          </a:xfrm>
          <a:prstGeom prst="rect">
            <a:avLst/>
          </a:prstGeom>
        </p:spPr>
        <p:txBody>
          <a:bodyPr wrap="square">
            <a:spAutoFit/>
          </a:bodyPr>
          <a:lstStyle/>
          <a:p>
            <a:r>
              <a:rPr lang="en-US" sz="2800" dirty="0">
                <a:latin typeface="Arial Rounded MT Bold" panose="020F0704030504030204" pitchFamily="34" charset="0"/>
              </a:rPr>
              <a:t>1.	Diminished renal excretion </a:t>
            </a:r>
          </a:p>
          <a:p>
            <a:r>
              <a:rPr lang="en-US" sz="2800" dirty="0">
                <a:latin typeface="Arial Rounded MT Bold" panose="020F0704030504030204" pitchFamily="34" charset="0"/>
              </a:rPr>
              <a:t>•	Increased renal tubular reabsorption (genetically determined)</a:t>
            </a:r>
          </a:p>
          <a:p>
            <a:r>
              <a:rPr lang="en-US" sz="2800" dirty="0">
                <a:latin typeface="Arial Rounded MT Bold" panose="020F0704030504030204" pitchFamily="34" charset="0"/>
              </a:rPr>
              <a:t>•	Renal failure</a:t>
            </a:r>
          </a:p>
          <a:p>
            <a:r>
              <a:rPr lang="en-US" sz="2800" dirty="0">
                <a:latin typeface="Arial Rounded MT Bold" panose="020F0704030504030204" pitchFamily="34" charset="0"/>
              </a:rPr>
              <a:t>•	Alcohol</a:t>
            </a:r>
          </a:p>
          <a:p>
            <a:r>
              <a:rPr lang="en-US" sz="2800" dirty="0">
                <a:latin typeface="Arial Rounded MT Bold" panose="020F0704030504030204" pitchFamily="34" charset="0"/>
              </a:rPr>
              <a:t>•	Drugs {Thiazide and loop diuretics, Low-dose aspirin, Ciclosporin, Pyrazinamide}</a:t>
            </a:r>
          </a:p>
          <a:p>
            <a:r>
              <a:rPr lang="en-US" sz="2800" dirty="0">
                <a:latin typeface="Arial Rounded MT Bold" panose="020F0704030504030204" pitchFamily="34" charset="0"/>
              </a:rPr>
              <a:t>2.	Increased intake (Red meat, Sea food)</a:t>
            </a:r>
          </a:p>
          <a:p>
            <a:r>
              <a:rPr lang="en-US" sz="2800" dirty="0">
                <a:latin typeface="Arial Rounded MT Bold" panose="020F0704030504030204" pitchFamily="34" charset="0"/>
              </a:rPr>
              <a:t>3.	Increased production</a:t>
            </a:r>
          </a:p>
          <a:p>
            <a:r>
              <a:rPr lang="en-US" sz="2800" dirty="0">
                <a:latin typeface="Arial Rounded MT Bold" panose="020F0704030504030204" pitchFamily="34" charset="0"/>
              </a:rPr>
              <a:t>•	Myeloproliferative and lymphoproliferative disease</a:t>
            </a:r>
          </a:p>
          <a:p>
            <a:r>
              <a:rPr lang="en-US" sz="2800" dirty="0">
                <a:latin typeface="Arial Rounded MT Bold" panose="020F0704030504030204" pitchFamily="34" charset="0"/>
              </a:rPr>
              <a:t>•	Psoriasis</a:t>
            </a:r>
          </a:p>
          <a:p>
            <a:r>
              <a:rPr lang="en-US" sz="2800" dirty="0">
                <a:latin typeface="Arial Rounded MT Bold" panose="020F0704030504030204" pitchFamily="34" charset="0"/>
              </a:rPr>
              <a:t>•	High fructose intake</a:t>
            </a:r>
          </a:p>
        </p:txBody>
      </p:sp>
      <p:sp>
        <p:nvSpPr>
          <p:cNvPr id="3" name="Rectangle 2"/>
          <p:cNvSpPr/>
          <p:nvPr/>
        </p:nvSpPr>
        <p:spPr>
          <a:xfrm>
            <a:off x="1610924" y="231457"/>
            <a:ext cx="7277826" cy="584775"/>
          </a:xfrm>
          <a:prstGeom prst="rect">
            <a:avLst/>
          </a:prstGeom>
        </p:spPr>
        <p:txBody>
          <a:bodyPr wrap="none">
            <a:spAutoFit/>
          </a:bodyPr>
          <a:lstStyle/>
          <a:p>
            <a:r>
              <a:rPr lang="en-US" sz="3200" dirty="0">
                <a:latin typeface="Arial Rounded MT Bold" panose="020F0704030504030204" pitchFamily="34" charset="0"/>
              </a:rPr>
              <a:t>Causes of hyperuricaemia and gout</a:t>
            </a:r>
          </a:p>
        </p:txBody>
      </p:sp>
    </p:spTree>
    <p:extLst>
      <p:ext uri="{BB962C8B-B14F-4D97-AF65-F5344CB8AC3E}">
        <p14:creationId xmlns:p14="http://schemas.microsoft.com/office/powerpoint/2010/main" val="2522307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2.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0/xmlns/"/>
    <ds:schemaRef ds:uri="http://www.w3.org/2001/XMLSchema"/>
    <ds:schemaRef ds:uri="4873beb7-5857-4685-be1f-d57550cc96cc"/>
  </ds:schemaRefs>
</ds:datastoreItem>
</file>

<file path=customXml/itemProps3.xml><?xml version="1.0" encoding="utf-8"?>
<ds:datastoreItem xmlns:ds="http://schemas.openxmlformats.org/officeDocument/2006/customXml" ds:itemID="{8CDDBB83-77C1-4099-A0AA-289882E745E2}">
  <ds:schemaRefs>
    <ds:schemaRef ds:uri="http://schemas.microsoft.com/office/2006/metadata/properties"/>
    <ds:schemaRef ds:uri="http://www.w3.org/2000/xmlns/"/>
    <ds:schemaRef ds:uri="4873beb7-5857-4685-be1f-d57550cc96cc"/>
    <ds:schemaRef ds:uri="http://www.w3.org/2001/XMLSchema-instanc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Academic presentation, pinstripe and ribbon design (widescreen)</Template>
  <TotalTime>511</TotalTime>
  <Words>1438</Words>
  <Application>Microsoft Office PowerPoint</Application>
  <PresentationFormat>Widescreen</PresentationFormat>
  <Paragraphs>185</Paragraphs>
  <Slides>54</Slides>
  <Notes>5</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Academic Literature 16x9</vt:lpstr>
      <vt:lpstr>Crystal-induced arthritis  </vt:lpstr>
      <vt:lpstr>Gout it is derived from the Latin word gutta, meaning "a drop" (of liquid) that flow in the joint causing the disease </vt:lpstr>
      <vt:lpstr>the disease of kings"   "rich man's disease"</vt:lpstr>
      <vt:lpstr>The ancient Greeks personified gout as podagra, a child of Dionysus (god of wine) and Aphrodite (goddess of love(</vt:lpstr>
      <vt:lpstr>Gout</vt:lpstr>
      <vt:lpstr>Epidemiology</vt:lpstr>
      <vt:lpstr>Pathophysiology</vt:lpstr>
      <vt:lpstr>PowerPoint Presentation</vt:lpstr>
      <vt:lpstr>PowerPoint Presentation</vt:lpstr>
      <vt:lpstr>PowerPoint Presentation</vt:lpstr>
      <vt:lpstr>PowerPoint Presentation</vt:lpstr>
      <vt:lpstr>Clinical features </vt:lpstr>
      <vt:lpstr>PowerPoint Presentation</vt:lpstr>
      <vt:lpstr>PowerPoint Presentation</vt:lpstr>
      <vt:lpstr>PowerPoint Presentation</vt:lpstr>
      <vt:lpstr>PowerPoint Presentation</vt:lpstr>
      <vt:lpstr>PowerPoint Presentation</vt:lpstr>
      <vt:lpstr>PowerPoint Presentation</vt:lpstr>
      <vt:lpstr>Chronic Gout</vt:lpstr>
      <vt:lpstr>PowerPoint Presentation</vt:lpstr>
      <vt:lpstr>PowerPoint Presentation</vt:lpstr>
      <vt:lpstr>Investigations </vt:lpstr>
      <vt:lpstr>PowerPoint Presentation</vt:lpstr>
      <vt:lpstr>PowerPoint Presentation</vt:lpstr>
      <vt:lpstr>PowerPoint Presentation</vt:lpstr>
      <vt:lpstr>PowerPoint Presentation</vt:lpstr>
      <vt:lpstr>Management</vt:lpstr>
      <vt:lpstr>Acute gout</vt:lpstr>
      <vt:lpstr>PowerPoint Presentation</vt:lpstr>
      <vt:lpstr>PowerPoint Presentation</vt:lpstr>
      <vt:lpstr>PowerPoint Presentation</vt:lpstr>
      <vt:lpstr>PowerPoint Presentation</vt:lpstr>
      <vt:lpstr>Joint aspiration</vt:lpstr>
      <vt:lpstr>Prophylaxis</vt:lpstr>
      <vt:lpstr>PowerPoint Presentation</vt:lpstr>
      <vt:lpstr>PowerPoint Presentation</vt:lpstr>
      <vt:lpstr>PowerPoint Presentation</vt:lpstr>
      <vt:lpstr>PowerPoint Presentation</vt:lpstr>
      <vt:lpstr>PowerPoint Presentation</vt:lpstr>
      <vt:lpstr>Uricosuric drugs</vt:lpstr>
      <vt:lpstr>PowerPoint Presentation</vt:lpstr>
      <vt:lpstr>Pegloticase </vt:lpstr>
      <vt:lpstr>PowerPoint Presentation</vt:lpstr>
      <vt:lpstr>PowerPoint Presentation</vt:lpstr>
      <vt:lpstr>PowerPoint Presentation</vt:lpstr>
      <vt:lpstr>Calcium pyrophosphate dihydrate crystal deposition disease (Pseudogout)   </vt:lpstr>
      <vt:lpstr>Risk factors for chondrocalcinosis</vt:lpstr>
      <vt:lpstr>The classical presentation of Calcium pyrophosphate dihydrate crystal deposition disease  </vt:lpstr>
      <vt:lpstr>(A) Thin curvilinear calcification (arrow) of the transverse ligament of the atlas (B) Linear calcification (arrows) in the coronal view</vt:lpstr>
      <vt:lpstr>Investigations </vt:lpstr>
      <vt:lpstr>Compensated polarizing light microscopic findings   CPPD crystal which appears rhomboid-shaped with triclinic structures and positive birefringent</vt:lpstr>
      <vt:lpstr>PowerPoint Presentation</vt:lpstr>
      <vt:lpstr>Management</vt:lpstr>
      <vt:lpstr>PowerPoint Presentation</vt:lpstr>
    </vt:vector>
  </TitlesOfParts>
  <Company>Microsoft (C)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Crystal-induced arthritis</dc:title>
  <dc:creator>MS-2017</dc:creator>
  <cp:lastModifiedBy>Mustafaomranah1978@outlook.com</cp:lastModifiedBy>
  <cp:revision>52</cp:revision>
  <dcterms:created xsi:type="dcterms:W3CDTF">2022-02-26T07:27:51Z</dcterms:created>
  <dcterms:modified xsi:type="dcterms:W3CDTF">2023-03-01T14:00:43Z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